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12" r:id="rId1"/>
  </p:sldMasterIdLst>
  <p:sldIdLst>
    <p:sldId id="256" r:id="rId2"/>
    <p:sldId id="257" r:id="rId3"/>
    <p:sldId id="258" r:id="rId4"/>
    <p:sldId id="279" r:id="rId5"/>
    <p:sldId id="259" r:id="rId6"/>
    <p:sldId id="280" r:id="rId7"/>
    <p:sldId id="296" r:id="rId8"/>
    <p:sldId id="301" r:id="rId9"/>
    <p:sldId id="302" r:id="rId10"/>
    <p:sldId id="281" r:id="rId11"/>
    <p:sldId id="282" r:id="rId12"/>
    <p:sldId id="278" r:id="rId13"/>
    <p:sldId id="262" r:id="rId14"/>
    <p:sldId id="263" r:id="rId15"/>
    <p:sldId id="297" r:id="rId16"/>
    <p:sldId id="264" r:id="rId17"/>
    <p:sldId id="265" r:id="rId18"/>
    <p:sldId id="284" r:id="rId19"/>
    <p:sldId id="290" r:id="rId20"/>
    <p:sldId id="291" r:id="rId21"/>
    <p:sldId id="292" r:id="rId22"/>
    <p:sldId id="293" r:id="rId23"/>
    <p:sldId id="285" r:id="rId24"/>
    <p:sldId id="286" r:id="rId25"/>
    <p:sldId id="303" r:id="rId26"/>
    <p:sldId id="294" r:id="rId27"/>
    <p:sldId id="300" r:id="rId28"/>
    <p:sldId id="272" r:id="rId29"/>
    <p:sldId id="274" r:id="rId30"/>
    <p:sldId id="27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2A9DFED-4BB5-43D0-A19B-E3BD785C6E93}">
          <p14:sldIdLst>
            <p14:sldId id="256"/>
            <p14:sldId id="257"/>
            <p14:sldId id="258"/>
            <p14:sldId id="279"/>
            <p14:sldId id="259"/>
            <p14:sldId id="280"/>
            <p14:sldId id="296"/>
            <p14:sldId id="301"/>
            <p14:sldId id="302"/>
            <p14:sldId id="281"/>
            <p14:sldId id="282"/>
            <p14:sldId id="278"/>
            <p14:sldId id="262"/>
            <p14:sldId id="263"/>
            <p14:sldId id="297"/>
            <p14:sldId id="264"/>
            <p14:sldId id="265"/>
            <p14:sldId id="284"/>
            <p14:sldId id="290"/>
            <p14:sldId id="291"/>
            <p14:sldId id="292"/>
            <p14:sldId id="293"/>
            <p14:sldId id="285"/>
            <p14:sldId id="286"/>
            <p14:sldId id="303"/>
            <p14:sldId id="294"/>
            <p14:sldId id="300"/>
            <p14:sldId id="272"/>
            <p14:sldId id="274"/>
            <p14:sldId id="27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al" initials="P" lastIdx="1" clrIdx="0">
    <p:extLst>
      <p:ext uri="{19B8F6BF-5375-455C-9EA6-DF929625EA0E}">
        <p15:presenceInfo xmlns:p15="http://schemas.microsoft.com/office/powerpoint/2012/main" userId="Pia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0921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55653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83601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1700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54765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1708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4129172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4831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4639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3010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019142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5861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5707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0469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035863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6452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1/16/2017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58055898"/>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 id="2147484026" r:id="rId14"/>
    <p:sldLayoutId id="2147484027" r:id="rId15"/>
    <p:sldLayoutId id="214748402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kuet.ac.bd/departments/index.php/welcome/facultymember/41"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1918" y="412124"/>
            <a:ext cx="7766936" cy="1223493"/>
          </a:xfrm>
        </p:spPr>
        <p:txBody>
          <a:bodyPr>
            <a:normAutofit fontScale="90000"/>
          </a:bodyPr>
          <a:lstStyle/>
          <a:p>
            <a:pPr algn="ctr"/>
            <a:r>
              <a:rPr lang="en-US" dirty="0" smtClean="0">
                <a:solidFill>
                  <a:schemeClr val="tx1">
                    <a:lumMod val="65000"/>
                    <a:lumOff val="35000"/>
                  </a:schemeClr>
                </a:solidFill>
              </a:rPr>
              <a:t/>
            </a:r>
            <a:br>
              <a:rPr lang="en-US" dirty="0" smtClean="0">
                <a:solidFill>
                  <a:schemeClr val="tx1">
                    <a:lumMod val="65000"/>
                    <a:lumOff val="35000"/>
                  </a:schemeClr>
                </a:solidFill>
              </a:rPr>
            </a:br>
            <a:r>
              <a:rPr lang="en-US" dirty="0">
                <a:solidFill>
                  <a:schemeClr val="tx1">
                    <a:lumMod val="65000"/>
                    <a:lumOff val="35000"/>
                  </a:schemeClr>
                </a:solidFill>
              </a:rPr>
              <a:t/>
            </a:r>
            <a:br>
              <a:rPr lang="en-US" dirty="0">
                <a:solidFill>
                  <a:schemeClr val="tx1">
                    <a:lumMod val="65000"/>
                    <a:lumOff val="35000"/>
                  </a:schemeClr>
                </a:solidFill>
              </a:rPr>
            </a:br>
            <a:r>
              <a:rPr lang="en-US" sz="2400" b="1" i="1" dirty="0" smtClean="0">
                <a:solidFill>
                  <a:schemeClr val="tx1"/>
                </a:solidFill>
                <a:latin typeface="Cambria" panose="02040503050406030204" pitchFamily="18" charset="0"/>
              </a:rPr>
              <a:t>Project</a:t>
            </a:r>
            <a:r>
              <a:rPr lang="en-US" sz="2400" i="1" dirty="0" smtClean="0">
                <a:solidFill>
                  <a:schemeClr val="tx1">
                    <a:lumMod val="65000"/>
                    <a:lumOff val="35000"/>
                  </a:schemeClr>
                </a:solidFill>
                <a:latin typeface="Cambria" panose="02040503050406030204" pitchFamily="18" charset="0"/>
              </a:rPr>
              <a:t> : </a:t>
            </a:r>
            <a:r>
              <a:rPr lang="en-US" sz="2400" i="1" dirty="0" smtClean="0">
                <a:solidFill>
                  <a:schemeClr val="tx1"/>
                </a:solidFill>
                <a:latin typeface="Cambria" panose="02040503050406030204" pitchFamily="18" charset="0"/>
              </a:rPr>
              <a:t>CSE 3200 </a:t>
            </a:r>
            <a:r>
              <a:rPr lang="en-US" dirty="0" smtClean="0">
                <a:solidFill>
                  <a:schemeClr val="tx1">
                    <a:lumMod val="65000"/>
                    <a:lumOff val="35000"/>
                  </a:schemeClr>
                </a:solidFill>
                <a:latin typeface="Cambria" panose="02040503050406030204" pitchFamily="18" charset="0"/>
              </a:rPr>
              <a:t/>
            </a:r>
            <a:br>
              <a:rPr lang="en-US" dirty="0" smtClean="0">
                <a:solidFill>
                  <a:schemeClr val="tx1">
                    <a:lumMod val="65000"/>
                    <a:lumOff val="35000"/>
                  </a:schemeClr>
                </a:solidFill>
                <a:latin typeface="Cambria" panose="02040503050406030204" pitchFamily="18" charset="0"/>
              </a:rPr>
            </a:br>
            <a:r>
              <a:rPr lang="en-US" sz="2800" b="1" dirty="0" smtClean="0">
                <a:solidFill>
                  <a:schemeClr val="tx1"/>
                </a:solidFill>
                <a:latin typeface="Cambria" panose="02040503050406030204" pitchFamily="18" charset="0"/>
              </a:rPr>
              <a:t>Project Name </a:t>
            </a:r>
            <a:r>
              <a:rPr lang="en-US" sz="4000" b="1" dirty="0" smtClean="0">
                <a:solidFill>
                  <a:schemeClr val="tx1">
                    <a:lumMod val="65000"/>
                    <a:lumOff val="35000"/>
                  </a:schemeClr>
                </a:solidFill>
                <a:latin typeface="Cambria" panose="02040503050406030204" pitchFamily="18" charset="0"/>
              </a:rPr>
              <a:t>: </a:t>
            </a:r>
            <a:r>
              <a:rPr lang="en-US" sz="3600" b="1" u="sng" dirty="0" smtClean="0">
                <a:solidFill>
                  <a:schemeClr val="tx1">
                    <a:lumMod val="85000"/>
                    <a:lumOff val="15000"/>
                  </a:schemeClr>
                </a:solidFill>
                <a:effectLst>
                  <a:outerShdw blurRad="38100" dist="38100" dir="2700000" algn="tl">
                    <a:srgbClr val="000000">
                      <a:alpha val="43137"/>
                    </a:srgbClr>
                  </a:outerShdw>
                </a:effectLst>
                <a:latin typeface="Cambria" panose="02040503050406030204" pitchFamily="18" charset="0"/>
              </a:rPr>
              <a:t>OCR Ultimate</a:t>
            </a:r>
            <a:endParaRPr lang="en-US" sz="3600" b="1" u="sng" dirty="0">
              <a:solidFill>
                <a:schemeClr val="tx1">
                  <a:lumMod val="85000"/>
                  <a:lumOff val="15000"/>
                </a:schemeClr>
              </a:solidFill>
              <a:effectLst>
                <a:outerShdw blurRad="38100" dist="38100" dir="2700000" algn="tl">
                  <a:srgbClr val="000000">
                    <a:alpha val="43137"/>
                  </a:srgbClr>
                </a:outerShdw>
              </a:effectLst>
              <a:latin typeface="Cambria" panose="02040503050406030204" pitchFamily="18" charset="0"/>
            </a:endParaRPr>
          </a:p>
        </p:txBody>
      </p:sp>
      <p:sp>
        <p:nvSpPr>
          <p:cNvPr id="3" name="Subtitle 2"/>
          <p:cNvSpPr>
            <a:spLocks noGrp="1"/>
          </p:cNvSpPr>
          <p:nvPr>
            <p:ph type="subTitle" idx="1"/>
          </p:nvPr>
        </p:nvSpPr>
        <p:spPr>
          <a:xfrm>
            <a:off x="1661614" y="1867436"/>
            <a:ext cx="8512696" cy="5170868"/>
          </a:xfrm>
        </p:spPr>
        <p:txBody>
          <a:bodyPr>
            <a:normAutofit fontScale="40000" lnSpcReduction="20000"/>
          </a:bodyPr>
          <a:lstStyle/>
          <a:p>
            <a:pPr algn="ctr"/>
            <a:r>
              <a:rPr lang="en-US" sz="4300" b="1" u="sng" dirty="0" smtClean="0">
                <a:solidFill>
                  <a:schemeClr val="tx1"/>
                </a:solidFill>
                <a:latin typeface="Cambria" panose="02040503050406030204" pitchFamily="18" charset="0"/>
              </a:rPr>
              <a:t>Supervised </a:t>
            </a:r>
            <a:r>
              <a:rPr lang="en-US" sz="4300" b="1" u="sng" dirty="0">
                <a:solidFill>
                  <a:schemeClr val="tx1"/>
                </a:solidFill>
                <a:latin typeface="Cambria" panose="02040503050406030204" pitchFamily="18" charset="0"/>
              </a:rPr>
              <a:t>By:</a:t>
            </a:r>
            <a:r>
              <a:rPr lang="en-US" sz="2100" b="1" dirty="0">
                <a:effectLst>
                  <a:outerShdw blurRad="38100" dist="19050" dir="2700000" algn="tl">
                    <a:schemeClr val="dk1">
                      <a:alpha val="40000"/>
                    </a:schemeClr>
                  </a:outerShdw>
                </a:effectLst>
                <a:latin typeface="Cambria" panose="02040503050406030204" pitchFamily="18" charset="0"/>
                <a:hlinkClick r:id="rId2"/>
              </a:rPr>
              <a:t/>
            </a:r>
            <a:br>
              <a:rPr lang="en-US" sz="2100" b="1" dirty="0">
                <a:effectLst>
                  <a:outerShdw blurRad="38100" dist="19050" dir="2700000" algn="tl">
                    <a:schemeClr val="dk1">
                      <a:alpha val="40000"/>
                    </a:schemeClr>
                  </a:outerShdw>
                </a:effectLst>
                <a:latin typeface="Cambria" panose="02040503050406030204" pitchFamily="18" charset="0"/>
                <a:hlinkClick r:id="rId2"/>
              </a:rPr>
            </a:br>
            <a:endParaRPr lang="en-US" sz="2100" dirty="0">
              <a:latin typeface="Cambria" panose="02040503050406030204" pitchFamily="18" charset="0"/>
            </a:endParaRPr>
          </a:p>
          <a:p>
            <a:pPr algn="ctr"/>
            <a:r>
              <a:rPr lang="en-US" sz="5000" b="1" dirty="0" err="1">
                <a:solidFill>
                  <a:schemeClr val="tx1"/>
                </a:solidFill>
                <a:effectLst>
                  <a:outerShdw blurRad="38100" dist="38100" dir="2700000" algn="tl">
                    <a:srgbClr val="000000">
                      <a:alpha val="43137"/>
                    </a:srgbClr>
                  </a:outerShdw>
                </a:effectLst>
                <a:latin typeface="Cambria" panose="02040503050406030204" pitchFamily="18" charset="0"/>
              </a:rPr>
              <a:t>Mahtab</a:t>
            </a:r>
            <a:r>
              <a:rPr lang="en-US" sz="5000" b="1" dirty="0">
                <a:solidFill>
                  <a:schemeClr val="tx1"/>
                </a:solidFill>
                <a:effectLst>
                  <a:outerShdw blurRad="38100" dist="38100" dir="2700000" algn="tl">
                    <a:srgbClr val="000000">
                      <a:alpha val="43137"/>
                    </a:srgbClr>
                  </a:outerShdw>
                </a:effectLst>
                <a:latin typeface="Cambria" panose="02040503050406030204" pitchFamily="18" charset="0"/>
              </a:rPr>
              <a:t> </a:t>
            </a:r>
            <a:r>
              <a:rPr lang="en-US" sz="5000" b="1" dirty="0" smtClean="0">
                <a:solidFill>
                  <a:schemeClr val="tx1"/>
                </a:solidFill>
                <a:effectLst>
                  <a:outerShdw blurRad="38100" dist="38100" dir="2700000" algn="tl">
                    <a:srgbClr val="000000">
                      <a:alpha val="43137"/>
                    </a:srgbClr>
                  </a:outerShdw>
                </a:effectLst>
                <a:latin typeface="Cambria" panose="02040503050406030204" pitchFamily="18" charset="0"/>
              </a:rPr>
              <a:t>Ahmed</a:t>
            </a:r>
            <a:endParaRPr lang="en-US" sz="6200" b="1" dirty="0" smtClean="0">
              <a:solidFill>
                <a:schemeClr val="tx1"/>
              </a:solidFill>
              <a:effectLst>
                <a:outerShdw blurRad="38100" dist="19050" dir="2700000" algn="tl">
                  <a:schemeClr val="dk1">
                    <a:alpha val="40000"/>
                  </a:schemeClr>
                </a:outerShdw>
              </a:effectLst>
              <a:latin typeface="Cambria" panose="02040503050406030204" pitchFamily="18" charset="0"/>
            </a:endParaRPr>
          </a:p>
          <a:p>
            <a:pPr algn="ctr"/>
            <a:r>
              <a:rPr lang="en-US" sz="3700" dirty="0" smtClean="0">
                <a:solidFill>
                  <a:schemeClr val="tx1"/>
                </a:solidFill>
                <a:effectLst>
                  <a:outerShdw blurRad="38100" dist="19050" dir="2700000" algn="tl">
                    <a:schemeClr val="dk1">
                      <a:alpha val="40000"/>
                    </a:schemeClr>
                  </a:outerShdw>
                </a:effectLst>
                <a:latin typeface="Cambria" panose="02040503050406030204" pitchFamily="18" charset="0"/>
              </a:rPr>
              <a:t>Lecturer</a:t>
            </a:r>
            <a:r>
              <a:rPr lang="en-US" sz="3700" dirty="0">
                <a:solidFill>
                  <a:schemeClr val="tx1"/>
                </a:solidFill>
                <a:effectLst>
                  <a:outerShdw blurRad="38100" dist="19050" dir="2700000" algn="tl">
                    <a:schemeClr val="dk1">
                      <a:alpha val="40000"/>
                    </a:schemeClr>
                  </a:outerShdw>
                </a:effectLst>
                <a:latin typeface="Cambria" panose="02040503050406030204" pitchFamily="18" charset="0"/>
              </a:rPr>
              <a:t>,</a:t>
            </a:r>
            <a:br>
              <a:rPr lang="en-US" sz="3700" dirty="0">
                <a:solidFill>
                  <a:schemeClr val="tx1"/>
                </a:solidFill>
                <a:effectLst>
                  <a:outerShdw blurRad="38100" dist="19050" dir="2700000" algn="tl">
                    <a:schemeClr val="dk1">
                      <a:alpha val="40000"/>
                    </a:schemeClr>
                  </a:outerShdw>
                </a:effectLst>
                <a:latin typeface="Cambria" panose="02040503050406030204" pitchFamily="18" charset="0"/>
              </a:rPr>
            </a:br>
            <a:r>
              <a:rPr lang="en-US" sz="3700" dirty="0">
                <a:solidFill>
                  <a:schemeClr val="tx1"/>
                </a:solidFill>
                <a:effectLst>
                  <a:outerShdw blurRad="38100" dist="19050" dir="2700000" algn="tl">
                    <a:schemeClr val="dk1">
                      <a:alpha val="40000"/>
                    </a:schemeClr>
                  </a:outerShdw>
                </a:effectLst>
                <a:latin typeface="Cambria" panose="02040503050406030204" pitchFamily="18" charset="0"/>
              </a:rPr>
              <a:t>Department of Computer Science </a:t>
            </a:r>
            <a:r>
              <a:rPr lang="en-US" sz="3700" dirty="0" smtClean="0">
                <a:solidFill>
                  <a:schemeClr val="tx1"/>
                </a:solidFill>
                <a:effectLst>
                  <a:outerShdw blurRad="38100" dist="19050" dir="2700000" algn="tl">
                    <a:schemeClr val="dk1">
                      <a:alpha val="40000"/>
                    </a:schemeClr>
                  </a:outerShdw>
                </a:effectLst>
                <a:latin typeface="Cambria" panose="02040503050406030204" pitchFamily="18" charset="0"/>
              </a:rPr>
              <a:t>and </a:t>
            </a:r>
            <a:r>
              <a:rPr lang="en-US" sz="3700" dirty="0">
                <a:solidFill>
                  <a:schemeClr val="tx1"/>
                </a:solidFill>
                <a:effectLst>
                  <a:outerShdw blurRad="38100" dist="19050" dir="2700000" algn="tl">
                    <a:schemeClr val="dk1">
                      <a:alpha val="40000"/>
                    </a:schemeClr>
                  </a:outerShdw>
                </a:effectLst>
                <a:latin typeface="Cambria" panose="02040503050406030204" pitchFamily="18" charset="0"/>
              </a:rPr>
              <a:t>Engineering ,</a:t>
            </a:r>
            <a:br>
              <a:rPr lang="en-US" sz="3700" dirty="0">
                <a:solidFill>
                  <a:schemeClr val="tx1"/>
                </a:solidFill>
                <a:effectLst>
                  <a:outerShdw blurRad="38100" dist="19050" dir="2700000" algn="tl">
                    <a:schemeClr val="dk1">
                      <a:alpha val="40000"/>
                    </a:schemeClr>
                  </a:outerShdw>
                </a:effectLst>
                <a:latin typeface="Cambria" panose="02040503050406030204" pitchFamily="18" charset="0"/>
              </a:rPr>
            </a:br>
            <a:r>
              <a:rPr lang="en-US" sz="3700" dirty="0">
                <a:solidFill>
                  <a:schemeClr val="tx1"/>
                </a:solidFill>
                <a:effectLst>
                  <a:outerShdw blurRad="38100" dist="19050" dir="2700000" algn="tl">
                    <a:schemeClr val="dk1">
                      <a:alpha val="40000"/>
                    </a:schemeClr>
                  </a:outerShdw>
                </a:effectLst>
                <a:latin typeface="Cambria" panose="02040503050406030204" pitchFamily="18" charset="0"/>
              </a:rPr>
              <a:t>Khulna University of Engineering </a:t>
            </a:r>
            <a:r>
              <a:rPr lang="en-US" sz="3700" dirty="0" smtClean="0">
                <a:solidFill>
                  <a:schemeClr val="tx1"/>
                </a:solidFill>
                <a:effectLst>
                  <a:outerShdw blurRad="38100" dist="19050" dir="2700000" algn="tl">
                    <a:schemeClr val="dk1">
                      <a:alpha val="40000"/>
                    </a:schemeClr>
                  </a:outerShdw>
                </a:effectLst>
                <a:latin typeface="Cambria" panose="02040503050406030204" pitchFamily="18" charset="0"/>
              </a:rPr>
              <a:t>&amp; </a:t>
            </a:r>
            <a:r>
              <a:rPr lang="en-US" sz="3700" dirty="0">
                <a:solidFill>
                  <a:schemeClr val="tx1"/>
                </a:solidFill>
                <a:effectLst>
                  <a:outerShdw blurRad="38100" dist="19050" dir="2700000" algn="tl">
                    <a:schemeClr val="dk1">
                      <a:alpha val="40000"/>
                    </a:schemeClr>
                  </a:outerShdw>
                </a:effectLst>
                <a:latin typeface="Cambria" panose="02040503050406030204" pitchFamily="18" charset="0"/>
              </a:rPr>
              <a:t>Technology ,</a:t>
            </a:r>
            <a:br>
              <a:rPr lang="en-US" sz="3700" dirty="0">
                <a:solidFill>
                  <a:schemeClr val="tx1"/>
                </a:solidFill>
                <a:effectLst>
                  <a:outerShdw blurRad="38100" dist="19050" dir="2700000" algn="tl">
                    <a:schemeClr val="dk1">
                      <a:alpha val="40000"/>
                    </a:schemeClr>
                  </a:outerShdw>
                </a:effectLst>
                <a:latin typeface="Cambria" panose="02040503050406030204" pitchFamily="18" charset="0"/>
              </a:rPr>
            </a:br>
            <a:r>
              <a:rPr lang="en-US" sz="3700" dirty="0">
                <a:solidFill>
                  <a:schemeClr val="tx1"/>
                </a:solidFill>
                <a:effectLst>
                  <a:outerShdw blurRad="38100" dist="19050" dir="2700000" algn="tl">
                    <a:schemeClr val="dk1">
                      <a:alpha val="40000"/>
                    </a:schemeClr>
                  </a:outerShdw>
                </a:effectLst>
                <a:latin typeface="Cambria" panose="02040503050406030204" pitchFamily="18" charset="0"/>
              </a:rPr>
              <a:t>Khulna-9203, Bangladesh </a:t>
            </a:r>
            <a:r>
              <a:rPr lang="en-US" sz="3700" dirty="0" smtClean="0">
                <a:solidFill>
                  <a:schemeClr val="tx1"/>
                </a:solidFill>
                <a:effectLst>
                  <a:outerShdw blurRad="38100" dist="19050" dir="2700000" algn="tl">
                    <a:schemeClr val="dk1">
                      <a:alpha val="40000"/>
                    </a:schemeClr>
                  </a:outerShdw>
                </a:effectLst>
                <a:latin typeface="Cambria" panose="02040503050406030204" pitchFamily="18" charset="0"/>
              </a:rPr>
              <a:t>.</a:t>
            </a:r>
            <a:endParaRPr lang="en-US" sz="3700" b="1" dirty="0" smtClean="0">
              <a:solidFill>
                <a:schemeClr val="tx1"/>
              </a:solidFill>
              <a:effectLst>
                <a:outerShdw blurRad="38100" dist="19050" dir="2700000" algn="tl">
                  <a:schemeClr val="dk1">
                    <a:alpha val="40000"/>
                  </a:schemeClr>
                </a:outerShdw>
              </a:effectLst>
              <a:latin typeface="Cambria" panose="02040503050406030204" pitchFamily="18" charset="0"/>
            </a:endParaRPr>
          </a:p>
          <a:p>
            <a:pPr algn="ctr"/>
            <a:endParaRPr lang="en-US" sz="2600" b="1" dirty="0" smtClean="0">
              <a:effectLst>
                <a:outerShdw blurRad="38100" dist="19050" dir="2700000" algn="tl">
                  <a:schemeClr val="dk1">
                    <a:alpha val="40000"/>
                  </a:schemeClr>
                </a:outerShdw>
              </a:effectLst>
              <a:latin typeface="Cambria" panose="02040503050406030204" pitchFamily="18" charset="0"/>
            </a:endParaRPr>
          </a:p>
          <a:p>
            <a:pPr algn="ctr"/>
            <a:r>
              <a:rPr lang="en-US" sz="4500" b="1" u="sng" dirty="0" smtClean="0">
                <a:solidFill>
                  <a:schemeClr val="tx1"/>
                </a:solidFill>
                <a:latin typeface="Cambria" panose="02040503050406030204" pitchFamily="18" charset="0"/>
              </a:rPr>
              <a:t>Developed </a:t>
            </a:r>
            <a:r>
              <a:rPr lang="en-US" sz="4500" b="1" u="sng" dirty="0">
                <a:solidFill>
                  <a:schemeClr val="tx1"/>
                </a:solidFill>
                <a:latin typeface="Cambria" panose="02040503050406030204" pitchFamily="18" charset="0"/>
              </a:rPr>
              <a:t>By</a:t>
            </a:r>
            <a:r>
              <a:rPr lang="en-US" sz="4500" b="1" u="sng" dirty="0" smtClean="0">
                <a:solidFill>
                  <a:schemeClr val="tx1"/>
                </a:solidFill>
                <a:latin typeface="Cambria" panose="02040503050406030204" pitchFamily="18" charset="0"/>
              </a:rPr>
              <a:t>:</a:t>
            </a:r>
            <a:endParaRPr lang="en-US" sz="300" b="1" dirty="0">
              <a:latin typeface="Cambria" panose="02040503050406030204" pitchFamily="18" charset="0"/>
            </a:endParaRPr>
          </a:p>
          <a:p>
            <a:pPr algn="ctr"/>
            <a:r>
              <a:rPr lang="en-US" sz="5000" b="1" dirty="0" smtClean="0">
                <a:solidFill>
                  <a:schemeClr val="tx1"/>
                </a:solidFill>
                <a:latin typeface="Cambria" panose="02040503050406030204" pitchFamily="18" charset="0"/>
              </a:rPr>
              <a:t>Tanmoy </a:t>
            </a:r>
            <a:r>
              <a:rPr lang="en-US" sz="5000" b="1" dirty="0" err="1" smtClean="0">
                <a:solidFill>
                  <a:schemeClr val="tx1"/>
                </a:solidFill>
                <a:latin typeface="Cambria" panose="02040503050406030204" pitchFamily="18" charset="0"/>
              </a:rPr>
              <a:t>Tapos</a:t>
            </a:r>
            <a:r>
              <a:rPr lang="en-US" sz="5000" b="1" dirty="0" smtClean="0">
                <a:solidFill>
                  <a:schemeClr val="tx1"/>
                </a:solidFill>
                <a:latin typeface="Cambria" panose="02040503050406030204" pitchFamily="18" charset="0"/>
              </a:rPr>
              <a:t> </a:t>
            </a:r>
            <a:r>
              <a:rPr lang="en-US" sz="5000" b="1" dirty="0">
                <a:solidFill>
                  <a:schemeClr val="tx1"/>
                </a:solidFill>
                <a:latin typeface="Cambria" panose="02040503050406030204" pitchFamily="18" charset="0"/>
              </a:rPr>
              <a:t>Datta</a:t>
            </a:r>
          </a:p>
          <a:p>
            <a:pPr algn="ctr"/>
            <a:r>
              <a:rPr lang="en-US" sz="5000" dirty="0">
                <a:solidFill>
                  <a:schemeClr val="tx1"/>
                </a:solidFill>
                <a:latin typeface="Cambria" panose="02040503050406030204" pitchFamily="18" charset="0"/>
              </a:rPr>
              <a:t>Roll : </a:t>
            </a:r>
            <a:r>
              <a:rPr lang="en-US" sz="5000" dirty="0" smtClean="0">
                <a:solidFill>
                  <a:schemeClr val="tx1"/>
                </a:solidFill>
                <a:latin typeface="Cambria" panose="02040503050406030204" pitchFamily="18" charset="0"/>
              </a:rPr>
              <a:t>1307006</a:t>
            </a:r>
          </a:p>
          <a:p>
            <a:pPr algn="ctr"/>
            <a:r>
              <a:rPr lang="en-US" sz="5000" dirty="0" smtClean="0">
                <a:solidFill>
                  <a:schemeClr val="tx1"/>
                </a:solidFill>
                <a:latin typeface="Cambria" panose="02040503050406030204" pitchFamily="18" charset="0"/>
              </a:rPr>
              <a:t> </a:t>
            </a:r>
            <a:r>
              <a:rPr lang="en-US" sz="5000" dirty="0">
                <a:solidFill>
                  <a:schemeClr val="tx1"/>
                </a:solidFill>
                <a:latin typeface="Cambria" panose="02040503050406030204" pitchFamily="18" charset="0"/>
              </a:rPr>
              <a:t>&amp;</a:t>
            </a:r>
          </a:p>
          <a:p>
            <a:pPr algn="ctr"/>
            <a:r>
              <a:rPr lang="en-US" sz="5000" b="1" dirty="0">
                <a:solidFill>
                  <a:schemeClr val="tx1"/>
                </a:solidFill>
                <a:latin typeface="Cambria" panose="02040503050406030204" pitchFamily="18" charset="0"/>
              </a:rPr>
              <a:t>Arunima Mandal</a:t>
            </a:r>
          </a:p>
          <a:p>
            <a:pPr algn="ctr"/>
            <a:r>
              <a:rPr lang="en-US" sz="5000" dirty="0">
                <a:solidFill>
                  <a:schemeClr val="tx1"/>
                </a:solidFill>
                <a:latin typeface="Cambria" panose="02040503050406030204" pitchFamily="18" charset="0"/>
              </a:rPr>
              <a:t>Roll : 1307018</a:t>
            </a:r>
          </a:p>
          <a:p>
            <a:pPr algn="ctr"/>
            <a:r>
              <a:rPr lang="en-US" dirty="0">
                <a:solidFill>
                  <a:schemeClr val="tx1"/>
                </a:solidFill>
              </a:rPr>
              <a:t> </a:t>
            </a:r>
          </a:p>
          <a:p>
            <a:pPr algn="ctr"/>
            <a:r>
              <a:rPr lang="en-US" dirty="0">
                <a:effectLst>
                  <a:outerShdw blurRad="38100" dist="19050" dir="2700000" algn="tl">
                    <a:schemeClr val="dk1">
                      <a:alpha val="40000"/>
                    </a:schemeClr>
                  </a:outerShdw>
                </a:effectLst>
              </a:rPr>
              <a:t> </a:t>
            </a:r>
            <a:endParaRPr lang="en-US" dirty="0"/>
          </a:p>
          <a:p>
            <a:pPr algn="ctr"/>
            <a:r>
              <a:rPr lang="en-US" dirty="0">
                <a:effectLst>
                  <a:outerShdw blurRad="38100" dist="19050" dir="2700000" algn="tl">
                    <a:schemeClr val="dk1">
                      <a:alpha val="40000"/>
                    </a:schemeClr>
                  </a:outerShdw>
                </a:effectLst>
              </a:rPr>
              <a:t> </a:t>
            </a:r>
            <a:endParaRPr lang="en-US" dirty="0"/>
          </a:p>
        </p:txBody>
      </p:sp>
    </p:spTree>
    <p:extLst>
      <p:ext uri="{BB962C8B-B14F-4D97-AF65-F5344CB8AC3E}">
        <p14:creationId xmlns:p14="http://schemas.microsoft.com/office/powerpoint/2010/main" val="426619747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solidFill>
                  <a:schemeClr val="tx1"/>
                </a:solidFill>
                <a:latin typeface="Times New Roman" panose="02020603050405020304" pitchFamily="18" charset="0"/>
                <a:cs typeface="Times New Roman" panose="02020603050405020304" pitchFamily="18" charset="0"/>
              </a:rPr>
              <a:t>What is Google </a:t>
            </a:r>
            <a:r>
              <a:rPr lang="en-US" b="1" u="sng" dirty="0" err="1" smtClean="0">
                <a:solidFill>
                  <a:schemeClr val="tx1"/>
                </a:solidFill>
                <a:latin typeface="Times New Roman" panose="02020603050405020304" pitchFamily="18" charset="0"/>
                <a:cs typeface="Times New Roman" panose="02020603050405020304" pitchFamily="18" charset="0"/>
              </a:rPr>
              <a:t>Tesseract</a:t>
            </a:r>
            <a:r>
              <a:rPr lang="en-US" b="1" u="sng" dirty="0" smtClean="0">
                <a:solidFill>
                  <a:schemeClr val="tx1"/>
                </a:solidFill>
                <a:latin typeface="Times New Roman" panose="02020603050405020304" pitchFamily="18" charset="0"/>
                <a:cs typeface="Times New Roman" panose="02020603050405020304" pitchFamily="18" charset="0"/>
              </a:rPr>
              <a:t>?</a:t>
            </a:r>
            <a:r>
              <a:rPr lang="en-US" b="1" dirty="0">
                <a:solidFill>
                  <a:schemeClr val="tx1"/>
                </a:solidFill>
                <a:latin typeface="Times New Roman" panose="02020603050405020304" pitchFamily="18" charset="0"/>
                <a:cs typeface="Times New Roman" panose="02020603050405020304" pitchFamily="18" charset="0"/>
              </a:rPr>
              <a:t/>
            </a:r>
            <a:br>
              <a:rPr lang="en-US" b="1" dirty="0">
                <a:solidFill>
                  <a:schemeClr val="tx1"/>
                </a:solidFill>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2589212" y="1531345"/>
            <a:ext cx="8915400" cy="5326655"/>
          </a:xfrm>
        </p:spPr>
        <p:txBody>
          <a:bodyPr>
            <a:normAutofit/>
          </a:bodyPr>
          <a:lstStyle/>
          <a:p>
            <a:endParaRPr lang="en-US" sz="2400" dirty="0" smtClean="0">
              <a:latin typeface="Cambria" panose="02040503050406030204" pitchFamily="18" charset="0"/>
              <a:cs typeface="Times New Roman" panose="02020603050405020304" pitchFamily="18" charset="0"/>
            </a:endParaRPr>
          </a:p>
          <a:p>
            <a:endParaRPr lang="en-US" sz="2400" dirty="0">
              <a:latin typeface="Cambria" panose="02040503050406030204" pitchFamily="18" charset="0"/>
              <a:cs typeface="Times New Roman" panose="02020603050405020304" pitchFamily="18" charset="0"/>
            </a:endParaRPr>
          </a:p>
          <a:p>
            <a:r>
              <a:rPr lang="en-US" sz="2400" dirty="0" smtClean="0">
                <a:latin typeface="Cambria" panose="02040503050406030204" pitchFamily="18" charset="0"/>
                <a:cs typeface="Times New Roman" panose="02020603050405020304" pitchFamily="18" charset="0"/>
              </a:rPr>
              <a:t>Google </a:t>
            </a:r>
            <a:r>
              <a:rPr lang="en-US" sz="2400" dirty="0" smtClean="0">
                <a:latin typeface="Cambria" panose="02040503050406030204" pitchFamily="18" charset="0"/>
                <a:cs typeface="Times New Roman" panose="02020603050405020304" pitchFamily="18" charset="0"/>
              </a:rPr>
              <a:t>Tesseract is one of top three </a:t>
            </a:r>
            <a:r>
              <a:rPr lang="en-US" sz="2400" b="1" dirty="0" smtClean="0">
                <a:latin typeface="Cambria" panose="02040503050406030204" pitchFamily="18" charset="0"/>
                <a:cs typeface="Times New Roman" panose="02020603050405020304" pitchFamily="18" charset="0"/>
              </a:rPr>
              <a:t>OCR engines</a:t>
            </a:r>
          </a:p>
          <a:p>
            <a:r>
              <a:rPr lang="en-US" sz="2400" dirty="0" smtClean="0">
                <a:latin typeface="Cambria" panose="02040503050406030204" pitchFamily="18" charset="0"/>
                <a:cs typeface="Times New Roman" panose="02020603050405020304" pitchFamily="18" charset="0"/>
              </a:rPr>
              <a:t>It is capable of detecting more than 60 languages</a:t>
            </a:r>
          </a:p>
          <a:p>
            <a:r>
              <a:rPr lang="en-US" sz="2400" dirty="0" smtClean="0">
                <a:latin typeface="Cambria" panose="02040503050406030204" pitchFamily="18" charset="0"/>
                <a:cs typeface="Times New Roman" panose="02020603050405020304" pitchFamily="18" charset="0"/>
              </a:rPr>
              <a:t>It is considered one of the most accurate open source OCR engines currently available</a:t>
            </a:r>
          </a:p>
          <a:p>
            <a:r>
              <a:rPr lang="en-US" sz="2400" dirty="0" smtClean="0">
                <a:latin typeface="Cambria" panose="02040503050406030204" pitchFamily="18" charset="0"/>
                <a:cs typeface="Times New Roman" panose="02020603050405020304" pitchFamily="18" charset="0"/>
              </a:rPr>
              <a:t>Combining </a:t>
            </a:r>
            <a:r>
              <a:rPr lang="en-US" sz="2400" dirty="0" smtClean="0">
                <a:latin typeface="Cambria" panose="02040503050406030204" pitchFamily="18" charset="0"/>
                <a:cs typeface="Times New Roman" panose="02020603050405020304" pitchFamily="18" charset="0"/>
              </a:rPr>
              <a:t>with the </a:t>
            </a:r>
            <a:r>
              <a:rPr lang="en-US" sz="2400" b="1" dirty="0" smtClean="0">
                <a:latin typeface="Cambria" panose="02040503050406030204" pitchFamily="18" charset="0"/>
                <a:cs typeface="Times New Roman" panose="02020603050405020304" pitchFamily="18" charset="0"/>
              </a:rPr>
              <a:t>Leptonica image processing library </a:t>
            </a:r>
            <a:r>
              <a:rPr lang="en-US" sz="2400" dirty="0" smtClean="0">
                <a:latin typeface="Cambria" panose="02040503050406030204" pitchFamily="18" charset="0"/>
                <a:cs typeface="Times New Roman" panose="02020603050405020304" pitchFamily="18" charset="0"/>
              </a:rPr>
              <a:t>it can read a wide variety of image formats and convert them to text.</a:t>
            </a:r>
          </a:p>
          <a:p>
            <a:pPr marL="0" indent="0">
              <a:buNone/>
            </a:pPr>
            <a:endParaRPr lang="en-US" sz="2400" dirty="0" smtClean="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8283137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solidFill>
                  <a:schemeClr val="tx1"/>
                </a:solidFill>
                <a:latin typeface="Times New Roman" panose="02020603050405020304" pitchFamily="18" charset="0"/>
                <a:cs typeface="Times New Roman" panose="02020603050405020304" pitchFamily="18" charset="0"/>
              </a:rPr>
              <a:t>What is </a:t>
            </a:r>
            <a:r>
              <a:rPr lang="en-US" b="1" u="sng" dirty="0" err="1" smtClean="0">
                <a:solidFill>
                  <a:schemeClr val="tx1"/>
                </a:solidFill>
                <a:latin typeface="Times New Roman" panose="02020603050405020304" pitchFamily="18" charset="0"/>
                <a:cs typeface="Times New Roman" panose="02020603050405020304" pitchFamily="18" charset="0"/>
              </a:rPr>
              <a:t>OpenCV</a:t>
            </a:r>
            <a:r>
              <a:rPr lang="en-US" b="1" u="sng" dirty="0" smtClean="0">
                <a:solidFill>
                  <a:schemeClr val="tx1"/>
                </a:solidFill>
                <a:latin typeface="Times New Roman" panose="02020603050405020304" pitchFamily="18" charset="0"/>
                <a:cs typeface="Times New Roman" panose="02020603050405020304" pitchFamily="18" charset="0"/>
              </a:rPr>
              <a:t>?</a:t>
            </a:r>
            <a:r>
              <a:rPr lang="en-US" b="1" dirty="0">
                <a:solidFill>
                  <a:schemeClr val="tx1"/>
                </a:solidFill>
                <a:latin typeface="Times New Roman" panose="02020603050405020304" pitchFamily="18" charset="0"/>
                <a:cs typeface="Times New Roman" panose="02020603050405020304" pitchFamily="18" charset="0"/>
              </a:rPr>
              <a:t/>
            </a:r>
            <a:br>
              <a:rPr lang="en-US" b="1" dirty="0">
                <a:solidFill>
                  <a:schemeClr val="tx1"/>
                </a:solidFill>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p:txBody>
          <a:bodyPr>
            <a:normAutofit/>
          </a:bodyPr>
          <a:lstStyle/>
          <a:p>
            <a:r>
              <a:rPr lang="en-US" sz="2400" b="1" dirty="0" err="1">
                <a:latin typeface="Cambria" panose="02040503050406030204" pitchFamily="18" charset="0"/>
                <a:cs typeface="Times New Roman" panose="02020603050405020304" pitchFamily="18" charset="0"/>
              </a:rPr>
              <a:t>OpenCV</a:t>
            </a:r>
            <a:r>
              <a:rPr lang="en-US" sz="2400" dirty="0">
                <a:latin typeface="Cambria" panose="02040503050406030204" pitchFamily="18" charset="0"/>
                <a:cs typeface="Times New Roman" panose="02020603050405020304" pitchFamily="18" charset="0"/>
              </a:rPr>
              <a:t> is an open source computer vision and machine learning software </a:t>
            </a:r>
            <a:r>
              <a:rPr lang="en-US" sz="2400" dirty="0" smtClean="0">
                <a:latin typeface="Cambria" panose="02040503050406030204" pitchFamily="18" charset="0"/>
                <a:cs typeface="Times New Roman" panose="02020603050405020304" pitchFamily="18" charset="0"/>
              </a:rPr>
              <a:t>library</a:t>
            </a:r>
          </a:p>
          <a:p>
            <a:r>
              <a:rPr lang="en-US" sz="2400" dirty="0">
                <a:latin typeface="Cambria" panose="02040503050406030204" pitchFamily="18" charset="0"/>
                <a:cs typeface="Times New Roman" panose="02020603050405020304" pitchFamily="18" charset="0"/>
              </a:rPr>
              <a:t>The library has more than 2500 optimized algorithms </a:t>
            </a:r>
            <a:endParaRPr lang="en-US" sz="2400" dirty="0" smtClean="0">
              <a:latin typeface="Cambria" panose="02040503050406030204" pitchFamily="18" charset="0"/>
              <a:cs typeface="Times New Roman" panose="02020603050405020304" pitchFamily="18" charset="0"/>
            </a:endParaRPr>
          </a:p>
          <a:p>
            <a:r>
              <a:rPr lang="en-US" sz="2400" dirty="0">
                <a:latin typeface="Cambria" panose="02040503050406030204" pitchFamily="18" charset="0"/>
                <a:cs typeface="Times New Roman" panose="02020603050405020304" pitchFamily="18" charset="0"/>
              </a:rPr>
              <a:t>These algorithms can be used to detect and recognize faces, identify objects, classify human actions in videos and other image processing </a:t>
            </a:r>
            <a:r>
              <a:rPr lang="en-US" sz="2400" dirty="0" smtClean="0">
                <a:latin typeface="Cambria" panose="02040503050406030204" pitchFamily="18" charset="0"/>
                <a:cs typeface="Times New Roman" panose="02020603050405020304" pitchFamily="18" charset="0"/>
              </a:rPr>
              <a:t>works</a:t>
            </a:r>
          </a:p>
          <a:p>
            <a:r>
              <a:rPr lang="en-US" sz="2400" dirty="0" smtClean="0">
                <a:latin typeface="Cambria" panose="02040503050406030204" pitchFamily="18" charset="0"/>
                <a:cs typeface="Times New Roman" panose="02020603050405020304" pitchFamily="18" charset="0"/>
              </a:rPr>
              <a:t>It can process image in real time using these algorithms</a:t>
            </a:r>
          </a:p>
        </p:txBody>
      </p:sp>
    </p:spTree>
    <p:extLst>
      <p:ext uri="{BB962C8B-B14F-4D97-AF65-F5344CB8AC3E}">
        <p14:creationId xmlns:p14="http://schemas.microsoft.com/office/powerpoint/2010/main" val="15639429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688505"/>
            <a:ext cx="8911687" cy="1280890"/>
          </a:xfrm>
        </p:spPr>
        <p:txBody>
          <a:bodyPr>
            <a:noAutofit/>
          </a:bodyPr>
          <a:lstStyle/>
          <a:p>
            <a:r>
              <a:rPr lang="en-US" b="1" u="sng" dirty="0">
                <a:solidFill>
                  <a:schemeClr val="tx1"/>
                </a:solidFill>
                <a:latin typeface="Times New Roman" panose="02020603050405020304" pitchFamily="18" charset="0"/>
                <a:cs typeface="Times New Roman" panose="02020603050405020304" pitchFamily="18" charset="0"/>
              </a:rPr>
              <a:t>Features of the app</a:t>
            </a:r>
            <a:r>
              <a:rPr lang="en-US" b="1" dirty="0">
                <a:solidFill>
                  <a:schemeClr val="tx1"/>
                </a:solidFill>
                <a:latin typeface="Times New Roman" panose="02020603050405020304" pitchFamily="18" charset="0"/>
                <a:cs typeface="Times New Roman" panose="02020603050405020304" pitchFamily="18" charset="0"/>
              </a:rPr>
              <a:t/>
            </a:r>
            <a:br>
              <a:rPr lang="en-US" b="1" dirty="0">
                <a:solidFill>
                  <a:schemeClr val="tx1"/>
                </a:solidFill>
                <a:latin typeface="Times New Roman" panose="02020603050405020304" pitchFamily="18" charset="0"/>
                <a:cs typeface="Times New Roman" panose="02020603050405020304" pitchFamily="18" charset="0"/>
              </a:rPr>
            </a:br>
            <a:r>
              <a:rPr lang="en-US" b="1" dirty="0">
                <a:solidFill>
                  <a:schemeClr val="tx1"/>
                </a:solidFill>
                <a:latin typeface="Times New Roman" panose="02020603050405020304" pitchFamily="18" charset="0"/>
                <a:cs typeface="Times New Roman" panose="02020603050405020304" pitchFamily="18" charset="0"/>
              </a:rPr>
              <a:t/>
            </a:r>
            <a:br>
              <a:rPr lang="en-US" b="1" dirty="0">
                <a:solidFill>
                  <a:schemeClr val="tx1"/>
                </a:solidFill>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2592925" y="1120462"/>
            <a:ext cx="8911687" cy="5306095"/>
          </a:xfrm>
        </p:spPr>
        <p:txBody>
          <a:bodyPr>
            <a:normAutofit fontScale="85000" lnSpcReduction="20000"/>
          </a:bodyPr>
          <a:lstStyle/>
          <a:p>
            <a:endParaRPr lang="en-US" sz="2400" dirty="0" smtClean="0">
              <a:latin typeface="Times New Roman" panose="02020603050405020304" pitchFamily="18" charset="0"/>
              <a:cs typeface="Times New Roman" panose="02020603050405020304" pitchFamily="18" charset="0"/>
            </a:endParaRPr>
          </a:p>
          <a:p>
            <a:r>
              <a:rPr lang="en-US" sz="2400" dirty="0">
                <a:latin typeface="Cambria" panose="02040503050406030204" pitchFamily="18" charset="0"/>
              </a:rPr>
              <a:t>User friendly graphical interface</a:t>
            </a:r>
            <a:r>
              <a:rPr lang="en-US" sz="2400" dirty="0" smtClean="0">
                <a:latin typeface="Cambria" panose="02040503050406030204" pitchFamily="18" charset="0"/>
              </a:rPr>
              <a:t>.</a:t>
            </a:r>
          </a:p>
          <a:p>
            <a:r>
              <a:rPr lang="en-US" sz="2400" dirty="0" smtClean="0">
                <a:latin typeface="Cambria" panose="02040503050406030204" pitchFamily="18" charset="0"/>
              </a:rPr>
              <a:t>Can get </a:t>
            </a:r>
            <a:r>
              <a:rPr lang="en-US" sz="2400" dirty="0">
                <a:latin typeface="Cambria" panose="02040503050406030204" pitchFamily="18" charset="0"/>
              </a:rPr>
              <a:t>real time text </a:t>
            </a:r>
            <a:r>
              <a:rPr lang="en-US" sz="2400" dirty="0" smtClean="0">
                <a:latin typeface="Cambria" panose="02040503050406030204" pitchFamily="18" charset="0"/>
              </a:rPr>
              <a:t>extraction </a:t>
            </a:r>
            <a:r>
              <a:rPr lang="en-US" sz="2400" dirty="0">
                <a:latin typeface="Cambria" panose="02040503050406030204" pitchFamily="18" charset="0"/>
              </a:rPr>
              <a:t>from any </a:t>
            </a:r>
            <a:r>
              <a:rPr lang="en-US" sz="2400" dirty="0" smtClean="0">
                <a:latin typeface="Cambria" panose="02040503050406030204" pitchFamily="18" charset="0"/>
              </a:rPr>
              <a:t>document.</a:t>
            </a:r>
            <a:endParaRPr lang="en-US" sz="2400" dirty="0">
              <a:latin typeface="Cambria" panose="02040503050406030204" pitchFamily="18" charset="0"/>
            </a:endParaRPr>
          </a:p>
          <a:p>
            <a:r>
              <a:rPr lang="en-US" sz="2400" dirty="0" smtClean="0">
                <a:latin typeface="Cambria" panose="02040503050406030204" pitchFamily="18" charset="0"/>
              </a:rPr>
              <a:t>Can get </a:t>
            </a:r>
            <a:r>
              <a:rPr lang="en-US" sz="2400" dirty="0">
                <a:latin typeface="Cambria" panose="02040503050406030204" pitchFamily="18" charset="0"/>
              </a:rPr>
              <a:t>text </a:t>
            </a:r>
            <a:r>
              <a:rPr lang="en-US" sz="2400" dirty="0" smtClean="0">
                <a:latin typeface="Cambria" panose="02040503050406030204" pitchFamily="18" charset="0"/>
              </a:rPr>
              <a:t>extraction from an image.</a:t>
            </a:r>
            <a:endParaRPr lang="en-US" sz="2400" dirty="0">
              <a:latin typeface="Cambria" panose="02040503050406030204" pitchFamily="18" charset="0"/>
            </a:endParaRPr>
          </a:p>
          <a:p>
            <a:r>
              <a:rPr lang="en-US" sz="2400" dirty="0" smtClean="0">
                <a:latin typeface="Cambria" panose="02040503050406030204" pitchFamily="18" charset="0"/>
              </a:rPr>
              <a:t>One can </a:t>
            </a:r>
            <a:r>
              <a:rPr lang="en-US" sz="2400" dirty="0">
                <a:latin typeface="Cambria" panose="02040503050406030204" pitchFamily="18" charset="0"/>
              </a:rPr>
              <a:t>choose image from the gallery. One should choose clear </a:t>
            </a:r>
            <a:r>
              <a:rPr lang="en-US" sz="2400" dirty="0" smtClean="0">
                <a:latin typeface="Cambria" panose="02040503050406030204" pitchFamily="18" charset="0"/>
              </a:rPr>
              <a:t>images because the app doesn’t work for blur images.</a:t>
            </a:r>
            <a:endParaRPr lang="en-US" sz="2400" dirty="0">
              <a:latin typeface="Cambria" panose="02040503050406030204" pitchFamily="18" charset="0"/>
            </a:endParaRPr>
          </a:p>
          <a:p>
            <a:r>
              <a:rPr lang="en-US" sz="2400" dirty="0" smtClean="0">
                <a:latin typeface="Cambria" panose="02040503050406030204" pitchFamily="18" charset="0"/>
              </a:rPr>
              <a:t>Can get </a:t>
            </a:r>
            <a:r>
              <a:rPr lang="en-US" sz="2400" dirty="0">
                <a:latin typeface="Cambria" panose="02040503050406030204" pitchFamily="18" charset="0"/>
              </a:rPr>
              <a:t>text from </a:t>
            </a:r>
            <a:r>
              <a:rPr lang="en-US" sz="2400" dirty="0" smtClean="0">
                <a:latin typeface="Cambria" panose="02040503050406030204" pitchFamily="18" charset="0"/>
              </a:rPr>
              <a:t>any </a:t>
            </a:r>
            <a:r>
              <a:rPr lang="en-US" sz="2400" dirty="0">
                <a:latin typeface="Cambria" panose="02040503050406030204" pitchFamily="18" charset="0"/>
              </a:rPr>
              <a:t>hand-written document or printed document. </a:t>
            </a:r>
          </a:p>
          <a:p>
            <a:r>
              <a:rPr lang="en-US" sz="2400" dirty="0" smtClean="0">
                <a:latin typeface="Cambria" panose="02040503050406030204" pitchFamily="18" charset="0"/>
              </a:rPr>
              <a:t>Before </a:t>
            </a:r>
            <a:r>
              <a:rPr lang="en-US" sz="2400" dirty="0">
                <a:latin typeface="Cambria" panose="02040503050406030204" pitchFamily="18" charset="0"/>
              </a:rPr>
              <a:t>capturing an image, “Auto focus” switch button is there for getting clear images.</a:t>
            </a:r>
          </a:p>
          <a:p>
            <a:r>
              <a:rPr lang="en-US" sz="2400" dirty="0" smtClean="0">
                <a:latin typeface="Cambria" panose="02040503050406030204" pitchFamily="18" charset="0"/>
              </a:rPr>
              <a:t> </a:t>
            </a:r>
            <a:r>
              <a:rPr lang="en-US" sz="2400" dirty="0">
                <a:latin typeface="Cambria" panose="02040503050406030204" pitchFamily="18" charset="0"/>
              </a:rPr>
              <a:t>If there is situation like one can’t get enough light to capture clear image, then before capturing an image, “Use flash” switch button is there for getting clear images.</a:t>
            </a:r>
          </a:p>
          <a:p>
            <a:r>
              <a:rPr lang="en-US" sz="2400" dirty="0" smtClean="0">
                <a:latin typeface="Cambria" panose="02040503050406030204" pitchFamily="18" charset="0"/>
              </a:rPr>
              <a:t> </a:t>
            </a:r>
            <a:r>
              <a:rPr lang="en-US" sz="2400" dirty="0">
                <a:latin typeface="Cambria" panose="02040503050406030204" pitchFamily="18" charset="0"/>
              </a:rPr>
              <a:t>After extracting the text, one can </a:t>
            </a:r>
            <a:r>
              <a:rPr lang="en-US" sz="2400" dirty="0" smtClean="0">
                <a:latin typeface="Cambria" panose="02040503050406030204" pitchFamily="18" charset="0"/>
              </a:rPr>
              <a:t>copy or edit </a:t>
            </a:r>
            <a:r>
              <a:rPr lang="en-US" sz="2400" dirty="0">
                <a:latin typeface="Cambria" panose="02040503050406030204" pitchFamily="18" charset="0"/>
              </a:rPr>
              <a:t>it to any clipboard or document within the phone. </a:t>
            </a:r>
            <a:endParaRPr lang="en-US" sz="2400" dirty="0" smtClean="0">
              <a:latin typeface="Cambria" panose="02040503050406030204" pitchFamily="18" charset="0"/>
            </a:endParaRPr>
          </a:p>
          <a:p>
            <a:r>
              <a:rPr lang="en-US" sz="2400" dirty="0" smtClean="0">
                <a:latin typeface="Cambria" panose="02040503050406030204" pitchFamily="18" charset="0"/>
              </a:rPr>
              <a:t>The app </a:t>
            </a:r>
            <a:r>
              <a:rPr lang="en-US" sz="2400" dirty="0">
                <a:latin typeface="Cambria" panose="02040503050406030204" pitchFamily="18" charset="0"/>
              </a:rPr>
              <a:t>needs no internet connection</a:t>
            </a:r>
            <a:r>
              <a:rPr lang="en-US" sz="2400" dirty="0" smtClean="0">
                <a:latin typeface="Cambria" panose="02040503050406030204" pitchFamily="18" charset="0"/>
              </a:rPr>
              <a:t>.</a:t>
            </a:r>
            <a:endParaRPr lang="en-US" sz="2400" dirty="0">
              <a:latin typeface="Cambria" panose="020405030504060302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6584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0313" y="2575775"/>
            <a:ext cx="6803845" cy="2202286"/>
          </a:xfrm>
        </p:spPr>
        <p:txBody>
          <a:bodyPr>
            <a:normAutofit/>
          </a:bodyPr>
          <a:lstStyle/>
          <a:p>
            <a:r>
              <a:rPr lang="en-US" b="1" dirty="0" smtClean="0">
                <a:solidFill>
                  <a:schemeClr val="tx1"/>
                </a:solidFill>
                <a:latin typeface="Times New Roman" panose="02020603050405020304" pitchFamily="18" charset="0"/>
                <a:cs typeface="Times New Roman" panose="02020603050405020304" pitchFamily="18" charset="0"/>
              </a:rPr>
              <a:t>Workflow of OCR Ultimate</a:t>
            </a:r>
            <a:r>
              <a:rPr lang="en-US" b="1" dirty="0">
                <a:solidFill>
                  <a:schemeClr val="tx1"/>
                </a:solidFill>
                <a:latin typeface="Times New Roman" panose="02020603050405020304" pitchFamily="18" charset="0"/>
                <a:cs typeface="Times New Roman" panose="02020603050405020304" pitchFamily="18" charset="0"/>
              </a:rPr>
              <a:t/>
            </a:r>
            <a:br>
              <a:rPr lang="en-US" b="1" dirty="0">
                <a:solidFill>
                  <a:schemeClr val="tx1"/>
                </a:solidFill>
                <a:latin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27826668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87945" y="6056328"/>
            <a:ext cx="6676222" cy="369332"/>
          </a:xfrm>
          <a:prstGeom prst="rect">
            <a:avLst/>
          </a:prstGeom>
          <a:noFill/>
        </p:spPr>
        <p:txBody>
          <a:bodyPr wrap="square" rtlCol="0">
            <a:spAutoFit/>
          </a:bodyPr>
          <a:lstStyle/>
          <a:p>
            <a:r>
              <a:rPr lang="en-US" dirty="0" smtClean="0"/>
              <a:t>                          Fig : Workflow of OCR Ultimate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4990" y="999294"/>
            <a:ext cx="8893729" cy="5036087"/>
          </a:xfrm>
        </p:spPr>
      </p:pic>
    </p:spTree>
    <p:extLst>
      <p:ext uri="{BB962C8B-B14F-4D97-AF65-F5344CB8AC3E}">
        <p14:creationId xmlns:p14="http://schemas.microsoft.com/office/powerpoint/2010/main" val="633857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9138" y="2343955"/>
            <a:ext cx="8911687" cy="2202286"/>
          </a:xfrm>
        </p:spPr>
        <p:txBody>
          <a:bodyPr>
            <a:normAutofit/>
          </a:bodyPr>
          <a:lstStyle/>
          <a:p>
            <a:r>
              <a:rPr lang="en-US" b="1" dirty="0" smtClean="0">
                <a:latin typeface="Times New Roman" panose="02020603050405020304" pitchFamily="18" charset="0"/>
                <a:cs typeface="Times New Roman" panose="02020603050405020304" pitchFamily="18" charset="0"/>
              </a:rPr>
              <a:t>How the app works?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7202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7947" y="618188"/>
            <a:ext cx="8774291" cy="850005"/>
          </a:xfrm>
        </p:spPr>
        <p:txBody>
          <a:bodyPr>
            <a:normAutofit/>
          </a:bodyPr>
          <a:lstStyle/>
          <a:p>
            <a:r>
              <a:rPr lang="en-US" b="1" dirty="0" smtClean="0">
                <a:latin typeface="Cambria" panose="02040503050406030204" pitchFamily="18" charset="0"/>
                <a:cs typeface="Times New Roman" panose="02020603050405020304" pitchFamily="18" charset="0"/>
              </a:rPr>
              <a:t>Start Page</a:t>
            </a:r>
            <a:endParaRPr lang="en-US" b="1" dirty="0">
              <a:latin typeface="Cambria" panose="020405030504060302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76562" y="1743602"/>
            <a:ext cx="3167453" cy="4670077"/>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7947" y="1749976"/>
            <a:ext cx="3167453" cy="4663703"/>
          </a:xfrm>
          <a:prstGeom prst="rect">
            <a:avLst/>
          </a:prstGeom>
        </p:spPr>
      </p:pic>
      <p:sp>
        <p:nvSpPr>
          <p:cNvPr id="4" name="Right Arrow 3"/>
          <p:cNvSpPr/>
          <p:nvPr/>
        </p:nvSpPr>
        <p:spPr>
          <a:xfrm>
            <a:off x="5962918" y="3850783"/>
            <a:ext cx="852174" cy="643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2596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9743" y="631066"/>
            <a:ext cx="8276844" cy="824247"/>
          </a:xfrm>
        </p:spPr>
        <p:txBody>
          <a:bodyPr>
            <a:normAutofit/>
          </a:bodyPr>
          <a:lstStyle/>
          <a:p>
            <a:r>
              <a:rPr lang="en-US" b="1" dirty="0" smtClean="0">
                <a:latin typeface="Cambria" panose="02040503050406030204" pitchFamily="18" charset="0"/>
                <a:cs typeface="Times New Roman" panose="02020603050405020304" pitchFamily="18" charset="0"/>
              </a:rPr>
              <a:t>Real Time “Detect text” button</a:t>
            </a:r>
            <a:endParaRPr lang="en-US" b="1" dirty="0">
              <a:latin typeface="Cambria" panose="020405030504060302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5165" y="1687372"/>
            <a:ext cx="3176029" cy="4670077"/>
          </a:xfrm>
        </p:spPr>
      </p:pic>
    </p:spTree>
    <p:extLst>
      <p:ext uri="{BB962C8B-B14F-4D97-AF65-F5344CB8AC3E}">
        <p14:creationId xmlns:p14="http://schemas.microsoft.com/office/powerpoint/2010/main" val="28157829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048" y="476518"/>
            <a:ext cx="8276844" cy="824247"/>
          </a:xfrm>
        </p:spPr>
        <p:txBody>
          <a:bodyPr>
            <a:noAutofit/>
          </a:bodyPr>
          <a:lstStyle/>
          <a:p>
            <a:r>
              <a:rPr lang="en-US" b="1" dirty="0">
                <a:latin typeface="Cambria" panose="02040503050406030204" pitchFamily="18" charset="0"/>
                <a:cs typeface="Times New Roman" panose="02020603050405020304" pitchFamily="18" charset="0"/>
              </a:rPr>
              <a:t>On clicking “Detect text” </a:t>
            </a:r>
            <a:r>
              <a:rPr lang="en-US" b="1" dirty="0" smtClean="0">
                <a:latin typeface="Cambria" panose="02040503050406030204" pitchFamily="18" charset="0"/>
                <a:cs typeface="Times New Roman" panose="02020603050405020304" pitchFamily="18" charset="0"/>
              </a:rPr>
              <a:t>button &amp; switching ON the “Auto focus” </a:t>
            </a:r>
            <a:br>
              <a:rPr lang="en-US" b="1" dirty="0" smtClean="0">
                <a:latin typeface="Cambria" panose="020405030504060302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18470" y="1865953"/>
            <a:ext cx="3167453" cy="4670077"/>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979761" y="2617265"/>
            <a:ext cx="4670076" cy="3167453"/>
          </a:xfrm>
          <a:prstGeom prst="rect">
            <a:avLst/>
          </a:prstGeom>
        </p:spPr>
      </p:pic>
    </p:spTree>
    <p:extLst>
      <p:ext uri="{BB962C8B-B14F-4D97-AF65-F5344CB8AC3E}">
        <p14:creationId xmlns:p14="http://schemas.microsoft.com/office/powerpoint/2010/main" val="22936742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7168" y="579550"/>
            <a:ext cx="8276844" cy="824247"/>
          </a:xfrm>
        </p:spPr>
        <p:txBody>
          <a:bodyPr/>
          <a:lstStyle/>
          <a:p>
            <a:r>
              <a:rPr lang="en-US" b="1" dirty="0" smtClean="0">
                <a:latin typeface="Times New Roman" panose="02020603050405020304" pitchFamily="18" charset="0"/>
                <a:cs typeface="Times New Roman" panose="02020603050405020304" pitchFamily="18" charset="0"/>
              </a:rPr>
              <a:t>Text detection</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04579" y="1571460"/>
            <a:ext cx="3167453" cy="4670077"/>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815856" y="2322772"/>
            <a:ext cx="4670076" cy="3167453"/>
          </a:xfrm>
          <a:prstGeom prst="rect">
            <a:avLst/>
          </a:prstGeom>
        </p:spPr>
      </p:pic>
      <p:sp>
        <p:nvSpPr>
          <p:cNvPr id="8" name="Oval 7"/>
          <p:cNvSpPr/>
          <p:nvPr/>
        </p:nvSpPr>
        <p:spPr>
          <a:xfrm>
            <a:off x="2665927" y="4417455"/>
            <a:ext cx="1712890" cy="52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02189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anose="02020603050405020304" pitchFamily="18" charset="0"/>
                <a:cs typeface="Times New Roman" panose="02020603050405020304" pitchFamily="18" charset="0"/>
              </a:rPr>
              <a:t>Contents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r>
              <a:rPr lang="en-US" sz="2000" b="1" dirty="0" smtClean="0">
                <a:solidFill>
                  <a:schemeClr val="tx1"/>
                </a:solidFill>
                <a:latin typeface="Times New Roman" panose="02020603050405020304" pitchFamily="18" charset="0"/>
                <a:cs typeface="Times New Roman" panose="02020603050405020304" pitchFamily="18" charset="0"/>
              </a:rPr>
              <a:t>Introduction</a:t>
            </a:r>
          </a:p>
          <a:p>
            <a:r>
              <a:rPr lang="en-US" sz="2000" b="1" dirty="0" smtClean="0">
                <a:solidFill>
                  <a:schemeClr val="tx1"/>
                </a:solidFill>
                <a:latin typeface="Times New Roman" panose="02020603050405020304" pitchFamily="18" charset="0"/>
                <a:cs typeface="Times New Roman" panose="02020603050405020304" pitchFamily="18" charset="0"/>
              </a:rPr>
              <a:t>Why use OCR Ultimate</a:t>
            </a:r>
          </a:p>
          <a:p>
            <a:r>
              <a:rPr lang="en-US" sz="2000" b="1" dirty="0">
                <a:solidFill>
                  <a:schemeClr val="tx1"/>
                </a:solidFill>
                <a:latin typeface="Times New Roman" panose="02020603050405020304" pitchFamily="18" charset="0"/>
                <a:cs typeface="Times New Roman" panose="02020603050405020304" pitchFamily="18" charset="0"/>
              </a:rPr>
              <a:t>About our </a:t>
            </a:r>
            <a:r>
              <a:rPr lang="en-US" sz="2000" b="1" dirty="0" smtClean="0">
                <a:solidFill>
                  <a:schemeClr val="tx1"/>
                </a:solidFill>
                <a:latin typeface="Times New Roman" panose="02020603050405020304" pitchFamily="18" charset="0"/>
                <a:cs typeface="Times New Roman" panose="02020603050405020304" pitchFamily="18" charset="0"/>
              </a:rPr>
              <a:t>project</a:t>
            </a:r>
          </a:p>
          <a:p>
            <a:r>
              <a:rPr lang="en-US" sz="2000" b="1" dirty="0">
                <a:solidFill>
                  <a:schemeClr val="tx1"/>
                </a:solidFill>
                <a:latin typeface="Times New Roman" panose="02020603050405020304" pitchFamily="18" charset="0"/>
                <a:cs typeface="Times New Roman" panose="02020603050405020304" pitchFamily="18" charset="0"/>
              </a:rPr>
              <a:t>Features of the app</a:t>
            </a:r>
          </a:p>
          <a:p>
            <a:r>
              <a:rPr lang="en-US" sz="2000" b="1" dirty="0" smtClean="0">
                <a:solidFill>
                  <a:schemeClr val="tx1"/>
                </a:solidFill>
                <a:latin typeface="Times New Roman" panose="02020603050405020304" pitchFamily="18" charset="0"/>
                <a:cs typeface="Times New Roman" panose="02020603050405020304" pitchFamily="18" charset="0"/>
              </a:rPr>
              <a:t>Workflow</a:t>
            </a:r>
            <a:endParaRPr lang="en-US" sz="2000" b="1" dirty="0">
              <a:solidFill>
                <a:schemeClr val="tx1"/>
              </a:solidFill>
              <a:latin typeface="Times New Roman" panose="02020603050405020304" pitchFamily="18" charset="0"/>
              <a:cs typeface="Times New Roman" panose="02020603050405020304" pitchFamily="18" charset="0"/>
            </a:endParaRPr>
          </a:p>
          <a:p>
            <a:r>
              <a:rPr lang="en-US" sz="2000" b="1" dirty="0" smtClean="0">
                <a:solidFill>
                  <a:schemeClr val="tx1"/>
                </a:solidFill>
                <a:latin typeface="Times New Roman" panose="02020603050405020304" pitchFamily="18" charset="0"/>
                <a:cs typeface="Times New Roman" panose="02020603050405020304" pitchFamily="18" charset="0"/>
              </a:rPr>
              <a:t>How the app works</a:t>
            </a:r>
          </a:p>
          <a:p>
            <a:r>
              <a:rPr lang="en-US" sz="2000" b="1" dirty="0" smtClean="0">
                <a:solidFill>
                  <a:schemeClr val="tx1"/>
                </a:solidFill>
                <a:latin typeface="Times New Roman" panose="02020603050405020304" pitchFamily="18" charset="0"/>
                <a:cs typeface="Times New Roman" panose="02020603050405020304" pitchFamily="18" charset="0"/>
              </a:rPr>
              <a:t>Application</a:t>
            </a:r>
          </a:p>
          <a:p>
            <a:r>
              <a:rPr lang="en-US" sz="2000" b="1" dirty="0" smtClean="0">
                <a:solidFill>
                  <a:schemeClr val="tx1"/>
                </a:solidFill>
                <a:latin typeface="Times New Roman" panose="02020603050405020304" pitchFamily="18" charset="0"/>
                <a:cs typeface="Times New Roman" panose="02020603050405020304" pitchFamily="18" charset="0"/>
              </a:rPr>
              <a:t>Limitations </a:t>
            </a:r>
          </a:p>
          <a:p>
            <a:r>
              <a:rPr lang="en-US" sz="2000" b="1" dirty="0" smtClean="0">
                <a:solidFill>
                  <a:schemeClr val="tx1"/>
                </a:solidFill>
                <a:latin typeface="Times New Roman" panose="02020603050405020304" pitchFamily="18" charset="0"/>
                <a:cs typeface="Times New Roman" panose="02020603050405020304" pitchFamily="18" charset="0"/>
              </a:rPr>
              <a:t>Future plans</a:t>
            </a:r>
          </a:p>
          <a:p>
            <a:pPr marL="0" indent="0">
              <a:buNone/>
            </a:pPr>
            <a:endParaRPr lang="en-US" sz="2000" b="1" dirty="0" smtClean="0">
              <a:solidFill>
                <a:schemeClr val="tx1"/>
              </a:solidFill>
              <a:latin typeface="Times New Roman" panose="02020603050405020304" pitchFamily="18" charset="0"/>
              <a:cs typeface="Times New Roman" panose="02020603050405020304" pitchFamily="18" charset="0"/>
            </a:endParaRPr>
          </a:p>
          <a:p>
            <a:endParaRPr lang="en-US" sz="2000" b="1" dirty="0" smtClean="0">
              <a:solidFill>
                <a:schemeClr val="tx1"/>
              </a:solidFill>
              <a:latin typeface="Times New Roman" panose="02020603050405020304" pitchFamily="18" charset="0"/>
              <a:cs typeface="Times New Roman" panose="02020603050405020304" pitchFamily="18" charset="0"/>
            </a:endParaRPr>
          </a:p>
          <a:p>
            <a:endParaRPr lang="en-US" sz="2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10424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892" y="437883"/>
            <a:ext cx="8276844" cy="824247"/>
          </a:xfrm>
        </p:spPr>
        <p:txBody>
          <a:bodyPr>
            <a:noAutofit/>
          </a:bodyPr>
          <a:lstStyle/>
          <a:p>
            <a:r>
              <a:rPr lang="en-US" b="1" dirty="0" smtClean="0">
                <a:latin typeface="Times New Roman" panose="02020603050405020304" pitchFamily="18" charset="0"/>
                <a:cs typeface="Times New Roman" panose="02020603050405020304" pitchFamily="18" charset="0"/>
              </a:rPr>
              <a:t>The result auto goes to clipboard when tapped on any block</a:t>
            </a:r>
            <a:endParaRPr lang="en-US" b="1"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0917" y="1895634"/>
            <a:ext cx="3167453" cy="4693632"/>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295" y="1895634"/>
            <a:ext cx="3167453" cy="4693632"/>
          </a:xfrm>
          <a:prstGeom prst="rect">
            <a:avLst/>
          </a:prstGeom>
        </p:spPr>
      </p:pic>
    </p:spTree>
    <p:extLst>
      <p:ext uri="{BB962C8B-B14F-4D97-AF65-F5344CB8AC3E}">
        <p14:creationId xmlns:p14="http://schemas.microsoft.com/office/powerpoint/2010/main" val="11263402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198" y="1919191"/>
            <a:ext cx="3167453" cy="4670077"/>
          </a:xfrm>
          <a:prstGeom prst="rect">
            <a:avLst/>
          </a:prstGeom>
        </p:spPr>
      </p:pic>
      <p:sp>
        <p:nvSpPr>
          <p:cNvPr id="2" name="Title 1"/>
          <p:cNvSpPr>
            <a:spLocks noGrp="1"/>
          </p:cNvSpPr>
          <p:nvPr>
            <p:ph type="title"/>
          </p:nvPr>
        </p:nvSpPr>
        <p:spPr>
          <a:xfrm>
            <a:off x="2258075" y="613831"/>
            <a:ext cx="8276844" cy="824247"/>
          </a:xfrm>
        </p:spPr>
        <p:txBody>
          <a:bodyPr>
            <a:noAutofit/>
          </a:bodyPr>
          <a:lstStyle/>
          <a:p>
            <a:r>
              <a:rPr lang="en-US" b="1" dirty="0">
                <a:latin typeface="Cambria" panose="02040503050406030204" pitchFamily="18" charset="0"/>
                <a:cs typeface="Times New Roman" panose="02020603050405020304" pitchFamily="18" charset="0"/>
              </a:rPr>
              <a:t>On clicking </a:t>
            </a:r>
            <a:r>
              <a:rPr lang="en-US" b="1" dirty="0" smtClean="0">
                <a:latin typeface="Cambria" panose="02040503050406030204" pitchFamily="18" charset="0"/>
                <a:cs typeface="Times New Roman" panose="02020603050405020304" pitchFamily="18" charset="0"/>
              </a:rPr>
              <a:t>“D</a:t>
            </a:r>
            <a:r>
              <a:rPr lang="en-US" b="1" dirty="0" smtClean="0">
                <a:latin typeface="Cambria" panose="02040503050406030204" pitchFamily="18" charset="0"/>
                <a:cs typeface="Times New Roman" panose="02020603050405020304" pitchFamily="18" charset="0"/>
              </a:rPr>
              <a:t>et</a:t>
            </a:r>
            <a:r>
              <a:rPr lang="en-US" b="1" dirty="0" smtClean="0">
                <a:latin typeface="Cambria" panose="02040503050406030204" pitchFamily="18" charset="0"/>
                <a:cs typeface="Times New Roman" panose="02020603050405020304" pitchFamily="18" charset="0"/>
              </a:rPr>
              <a:t>ect </a:t>
            </a:r>
            <a:r>
              <a:rPr lang="en-US" b="1" dirty="0" smtClean="0">
                <a:latin typeface="Cambria" panose="02040503050406030204" pitchFamily="18" charset="0"/>
                <a:cs typeface="Times New Roman" panose="02020603050405020304" pitchFamily="18" charset="0"/>
              </a:rPr>
              <a:t>From Gallery” </a:t>
            </a:r>
            <a:r>
              <a:rPr lang="en-US" b="1" dirty="0">
                <a:latin typeface="Cambria" panose="02040503050406030204" pitchFamily="18" charset="0"/>
                <a:cs typeface="Times New Roman" panose="02020603050405020304" pitchFamily="18" charset="0"/>
              </a:rPr>
              <a:t>button</a:t>
            </a:r>
            <a:endParaRPr lang="en-US" b="1" dirty="0">
              <a:latin typeface="Times New Roman" panose="02020603050405020304" pitchFamily="18" charset="0"/>
              <a:cs typeface="Times New Roman" panose="02020603050405020304" pitchFamily="18" charset="0"/>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33624" y="1919191"/>
            <a:ext cx="3167453" cy="4665612"/>
          </a:xfrm>
        </p:spPr>
      </p:pic>
      <p:sp>
        <p:nvSpPr>
          <p:cNvPr id="11" name="Right Arrow 10"/>
          <p:cNvSpPr/>
          <p:nvPr/>
        </p:nvSpPr>
        <p:spPr>
          <a:xfrm>
            <a:off x="5988676" y="4095482"/>
            <a:ext cx="888642" cy="643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09365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9742" y="579550"/>
            <a:ext cx="8276844" cy="824247"/>
          </a:xfrm>
        </p:spPr>
        <p:txBody>
          <a:bodyPr>
            <a:normAutofit/>
          </a:bodyPr>
          <a:lstStyle/>
          <a:p>
            <a:r>
              <a:rPr lang="en-US" b="1" dirty="0" smtClean="0">
                <a:latin typeface="Cambria" panose="02040503050406030204" pitchFamily="18" charset="0"/>
                <a:cs typeface="Times New Roman" panose="02020603050405020304" pitchFamily="18" charset="0"/>
              </a:rPr>
              <a:t>Select image from the gallery</a:t>
            </a:r>
            <a:endParaRPr lang="en-US" b="1"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3140" y="1687371"/>
            <a:ext cx="3167453" cy="4665612"/>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9406" y="1687371"/>
            <a:ext cx="3150271" cy="4665612"/>
          </a:xfrm>
          <a:prstGeom prst="rect">
            <a:avLst/>
          </a:prstGeom>
        </p:spPr>
      </p:pic>
      <p:sp>
        <p:nvSpPr>
          <p:cNvPr id="8" name="Oval 7"/>
          <p:cNvSpPr/>
          <p:nvPr/>
        </p:nvSpPr>
        <p:spPr>
          <a:xfrm>
            <a:off x="3620725" y="4597758"/>
            <a:ext cx="1352282" cy="112046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4712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7923" y="605308"/>
            <a:ext cx="8276844" cy="824247"/>
          </a:xfrm>
        </p:spPr>
        <p:txBody>
          <a:bodyPr/>
          <a:lstStyle/>
          <a:p>
            <a:r>
              <a:rPr lang="en-US" b="1" dirty="0" smtClean="0">
                <a:latin typeface="Times New Roman" panose="02020603050405020304" pitchFamily="18" charset="0"/>
                <a:cs typeface="Times New Roman" panose="02020603050405020304" pitchFamily="18" charset="0"/>
              </a:rPr>
              <a:t>Selected image</a:t>
            </a:r>
            <a:endParaRPr lang="en-US" b="1"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1562" y="2030569"/>
            <a:ext cx="7818575" cy="3778250"/>
          </a:xfrm>
        </p:spPr>
      </p:pic>
    </p:spTree>
    <p:extLst>
      <p:ext uri="{BB962C8B-B14F-4D97-AF65-F5344CB8AC3E}">
        <p14:creationId xmlns:p14="http://schemas.microsoft.com/office/powerpoint/2010/main" val="20528679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6712" y="605308"/>
            <a:ext cx="8276844" cy="824247"/>
          </a:xfrm>
        </p:spPr>
        <p:txBody>
          <a:bodyPr/>
          <a:lstStyle/>
          <a:p>
            <a:r>
              <a:rPr lang="en-US" b="1" dirty="0" smtClean="0">
                <a:latin typeface="Times New Roman" panose="02020603050405020304" pitchFamily="18" charset="0"/>
                <a:cs typeface="Times New Roman" panose="02020603050405020304" pitchFamily="18" charset="0"/>
              </a:rPr>
              <a:t>Analyzing and processing the image </a:t>
            </a:r>
            <a:endParaRPr lang="en-US" b="1"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5451" y="1622977"/>
            <a:ext cx="3150271" cy="4665612"/>
          </a:xfrm>
        </p:spPr>
      </p:pic>
    </p:spTree>
    <p:extLst>
      <p:ext uri="{BB962C8B-B14F-4D97-AF65-F5344CB8AC3E}">
        <p14:creationId xmlns:p14="http://schemas.microsoft.com/office/powerpoint/2010/main" val="42608123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2840" y="443806"/>
            <a:ext cx="8911687" cy="934233"/>
          </a:xfrm>
        </p:spPr>
        <p:txBody>
          <a:bodyPr/>
          <a:lstStyle/>
          <a:p>
            <a:r>
              <a:rPr lang="en-US" b="1" dirty="0" smtClean="0">
                <a:latin typeface="Times New Roman" panose="02020603050405020304" pitchFamily="18" charset="0"/>
                <a:cs typeface="Times New Roman" panose="02020603050405020304" pitchFamily="18" charset="0"/>
              </a:rPr>
              <a:t>Image processing steps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2840" y="1531512"/>
            <a:ext cx="3446874" cy="166566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653" y="1531512"/>
            <a:ext cx="3446874" cy="166566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7654" y="4712517"/>
            <a:ext cx="3446873" cy="166566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840" y="4493653"/>
            <a:ext cx="3553792" cy="1717335"/>
          </a:xfrm>
          <a:prstGeom prst="rect">
            <a:avLst/>
          </a:prstGeom>
        </p:spPr>
      </p:pic>
      <p:sp>
        <p:nvSpPr>
          <p:cNvPr id="8" name="Right Arrow 7"/>
          <p:cNvSpPr/>
          <p:nvPr/>
        </p:nvSpPr>
        <p:spPr>
          <a:xfrm>
            <a:off x="5821251" y="2003737"/>
            <a:ext cx="901521" cy="721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8846749" y="3785315"/>
            <a:ext cx="811369" cy="7083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flipH="1">
            <a:off x="5821251" y="5184743"/>
            <a:ext cx="901521" cy="721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742824" y="3350653"/>
            <a:ext cx="1806905" cy="369332"/>
          </a:xfrm>
          <a:prstGeom prst="rect">
            <a:avLst/>
          </a:prstGeom>
          <a:noFill/>
        </p:spPr>
        <p:txBody>
          <a:bodyPr wrap="none" rtlCol="0">
            <a:spAutoFit/>
          </a:bodyPr>
          <a:lstStyle/>
          <a:p>
            <a:r>
              <a:rPr lang="en-US" b="1" dirty="0" smtClean="0">
                <a:solidFill>
                  <a:srgbClr val="002060"/>
                </a:solidFill>
                <a:latin typeface="Century" panose="02040604050505020304" pitchFamily="18" charset="0"/>
              </a:rPr>
              <a:t>Original Image</a:t>
            </a:r>
            <a:endParaRPr lang="en-US" b="1" dirty="0">
              <a:solidFill>
                <a:srgbClr val="002060"/>
              </a:solidFill>
              <a:latin typeface="Century" panose="02040604050505020304" pitchFamily="18" charset="0"/>
            </a:endParaRPr>
          </a:p>
        </p:txBody>
      </p:sp>
      <p:sp>
        <p:nvSpPr>
          <p:cNvPr id="13" name="TextBox 12"/>
          <p:cNvSpPr txBox="1"/>
          <p:nvPr/>
        </p:nvSpPr>
        <p:spPr>
          <a:xfrm>
            <a:off x="7777231" y="3197180"/>
            <a:ext cx="2667718" cy="369332"/>
          </a:xfrm>
          <a:prstGeom prst="rect">
            <a:avLst/>
          </a:prstGeom>
          <a:noFill/>
        </p:spPr>
        <p:txBody>
          <a:bodyPr wrap="none" rtlCol="0">
            <a:spAutoFit/>
          </a:bodyPr>
          <a:lstStyle/>
          <a:p>
            <a:r>
              <a:rPr lang="en-US" b="1" dirty="0">
                <a:solidFill>
                  <a:srgbClr val="002060"/>
                </a:solidFill>
                <a:latin typeface="Century" panose="02040604050505020304" pitchFamily="18" charset="0"/>
              </a:rPr>
              <a:t>Converted to Greyscale</a:t>
            </a:r>
          </a:p>
        </p:txBody>
      </p:sp>
      <p:sp>
        <p:nvSpPr>
          <p:cNvPr id="14" name="TextBox 13"/>
          <p:cNvSpPr txBox="1"/>
          <p:nvPr/>
        </p:nvSpPr>
        <p:spPr>
          <a:xfrm>
            <a:off x="7129095" y="6378185"/>
            <a:ext cx="4246675" cy="369332"/>
          </a:xfrm>
          <a:prstGeom prst="rect">
            <a:avLst/>
          </a:prstGeom>
          <a:noFill/>
        </p:spPr>
        <p:txBody>
          <a:bodyPr wrap="none" rtlCol="0">
            <a:spAutoFit/>
          </a:bodyPr>
          <a:lstStyle/>
          <a:p>
            <a:r>
              <a:rPr lang="en-US" b="1" dirty="0">
                <a:solidFill>
                  <a:srgbClr val="002060"/>
                </a:solidFill>
                <a:latin typeface="Century" panose="02040604050505020304" pitchFamily="18" charset="0"/>
              </a:rPr>
              <a:t>Applied </a:t>
            </a:r>
            <a:r>
              <a:rPr lang="en-US" b="1" dirty="0" smtClean="0">
                <a:solidFill>
                  <a:srgbClr val="002060"/>
                </a:solidFill>
                <a:latin typeface="Century" panose="02040604050505020304" pitchFamily="18" charset="0"/>
              </a:rPr>
              <a:t>Gaussian blur to reduce noise</a:t>
            </a:r>
            <a:endParaRPr lang="en-US" b="1" dirty="0">
              <a:solidFill>
                <a:srgbClr val="002060"/>
              </a:solidFill>
              <a:latin typeface="Century" panose="02040604050505020304" pitchFamily="18" charset="0"/>
            </a:endParaRPr>
          </a:p>
        </p:txBody>
      </p:sp>
      <p:sp>
        <p:nvSpPr>
          <p:cNvPr id="15" name="TextBox 14"/>
          <p:cNvSpPr txBox="1"/>
          <p:nvPr/>
        </p:nvSpPr>
        <p:spPr>
          <a:xfrm>
            <a:off x="1593965" y="6312794"/>
            <a:ext cx="4196983" cy="369332"/>
          </a:xfrm>
          <a:prstGeom prst="rect">
            <a:avLst/>
          </a:prstGeom>
          <a:noFill/>
        </p:spPr>
        <p:txBody>
          <a:bodyPr wrap="none" rtlCol="0">
            <a:spAutoFit/>
          </a:bodyPr>
          <a:lstStyle/>
          <a:p>
            <a:r>
              <a:rPr lang="en-US" b="1" dirty="0">
                <a:solidFill>
                  <a:srgbClr val="002060"/>
                </a:solidFill>
                <a:latin typeface="Century" panose="02040604050505020304" pitchFamily="18" charset="0"/>
              </a:rPr>
              <a:t>Final Image after applying Threshold</a:t>
            </a:r>
          </a:p>
        </p:txBody>
      </p:sp>
    </p:spTree>
    <p:extLst>
      <p:ext uri="{BB962C8B-B14F-4D97-AF65-F5344CB8AC3E}">
        <p14:creationId xmlns:p14="http://schemas.microsoft.com/office/powerpoint/2010/main" val="17929400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8076" y="515156"/>
            <a:ext cx="8276844" cy="824247"/>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The final result auto goes to the clipboard from where copy/edit can be done</a:t>
            </a:r>
            <a:endParaRPr lang="en-US" b="1" dirty="0">
              <a:latin typeface="Times New Roman" panose="02020603050405020304" pitchFamily="18" charset="0"/>
              <a:cs typeface="Times New Roman" panose="02020603050405020304" pitchFamily="18" charset="0"/>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6027" y="1906312"/>
            <a:ext cx="3150271" cy="4665612"/>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0021" y="1906312"/>
            <a:ext cx="3150271" cy="4665612"/>
          </a:xfrm>
          <a:prstGeom prst="rect">
            <a:avLst/>
          </a:prstGeom>
        </p:spPr>
      </p:pic>
      <p:pic>
        <p:nvPicPr>
          <p:cNvPr id="10"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457" y="2455572"/>
            <a:ext cx="4078847" cy="2765604"/>
          </a:xfrm>
          <a:prstGeom prst="rect">
            <a:avLst/>
          </a:prstGeom>
        </p:spPr>
      </p:pic>
    </p:spTree>
    <p:extLst>
      <p:ext uri="{BB962C8B-B14F-4D97-AF65-F5344CB8AC3E}">
        <p14:creationId xmlns:p14="http://schemas.microsoft.com/office/powerpoint/2010/main" val="1520639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240" y="598351"/>
            <a:ext cx="8911687" cy="1280890"/>
          </a:xfrm>
        </p:spPr>
        <p:txBody>
          <a:bodyPr/>
          <a:lstStyle/>
          <a:p>
            <a:r>
              <a:rPr lang="en-US" b="1" dirty="0" smtClean="0">
                <a:latin typeface="Cambria" panose="02040503050406030204" pitchFamily="18" charset="0"/>
              </a:rPr>
              <a:t>Application</a:t>
            </a:r>
            <a:endParaRPr lang="en-US" b="1" dirty="0">
              <a:latin typeface="Cambria" panose="02040503050406030204" pitchFamily="18" charset="0"/>
            </a:endParaRPr>
          </a:p>
        </p:txBody>
      </p:sp>
      <p:sp>
        <p:nvSpPr>
          <p:cNvPr id="3" name="Content Placeholder 2"/>
          <p:cNvSpPr>
            <a:spLocks noGrp="1"/>
          </p:cNvSpPr>
          <p:nvPr>
            <p:ph idx="1"/>
          </p:nvPr>
        </p:nvSpPr>
        <p:spPr>
          <a:xfrm>
            <a:off x="2589212" y="1390917"/>
            <a:ext cx="8915400" cy="4932609"/>
          </a:xfrm>
        </p:spPr>
        <p:txBody>
          <a:bodyPr>
            <a:normAutofit/>
          </a:bodyPr>
          <a:lstStyle/>
          <a:p>
            <a:r>
              <a:rPr lang="en-US" dirty="0">
                <a:latin typeface="Cambria" panose="02040503050406030204" pitchFamily="18" charset="0"/>
              </a:rPr>
              <a:t>When we need to call or save any mobile </a:t>
            </a:r>
            <a:r>
              <a:rPr lang="en-US" dirty="0" smtClean="0">
                <a:latin typeface="Cambria" panose="02040503050406030204" pitchFamily="18" charset="0"/>
              </a:rPr>
              <a:t>number or other information </a:t>
            </a:r>
            <a:r>
              <a:rPr lang="en-US" dirty="0">
                <a:latin typeface="Cambria" panose="02040503050406030204" pitchFamily="18" charset="0"/>
              </a:rPr>
              <a:t>from a visiting card or bikash number from a printed copy in the shop or any mobile number printed or hand-written anywhere, to our phone, then we have to type the whole number in the dial pad by repeatedly seeing it from the source. It normally takes at least 8 second before calling or saving. But using our “Detect Text instantly” option, which acts real time, one can just hold the app to the document and by just one click, the whole number will be extracted in the screen. So this process is less disturbing and less time consuming than repeatedly seeing a number and type it.</a:t>
            </a:r>
          </a:p>
          <a:p>
            <a:r>
              <a:rPr lang="en-US" dirty="0">
                <a:latin typeface="Cambria" panose="02040503050406030204" pitchFamily="18" charset="0"/>
              </a:rPr>
              <a:t>Again, there are situations one student anyhow missed one or two lectures and so he/she want to collect that from his/her friend. </a:t>
            </a:r>
            <a:r>
              <a:rPr lang="en-US" dirty="0" smtClean="0">
                <a:latin typeface="Cambria" panose="02040503050406030204" pitchFamily="18" charset="0"/>
              </a:rPr>
              <a:t>But we all feel comfortable in reading printed copy than handwritten copy of others. In this case our app is here to the rescue by scanning an image, extracting all the text in a document which you can further edit or copy.</a:t>
            </a:r>
          </a:p>
          <a:p>
            <a:r>
              <a:rPr lang="en-US" dirty="0" smtClean="0">
                <a:latin typeface="Cambria" panose="02040503050406030204" pitchFamily="18" charset="0"/>
              </a:rPr>
              <a:t> When you need a copy of even some printed document which is messy, but you can’t represent to others as this, then printing that document by a printer even doesn’t help. Then you are gonna need this app for clean text which now you can print.</a:t>
            </a:r>
          </a:p>
          <a:p>
            <a:endParaRPr lang="en-US" dirty="0"/>
          </a:p>
        </p:txBody>
      </p:sp>
    </p:spTree>
    <p:extLst>
      <p:ext uri="{BB962C8B-B14F-4D97-AF65-F5344CB8AC3E}">
        <p14:creationId xmlns:p14="http://schemas.microsoft.com/office/powerpoint/2010/main" val="6339217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984" y="662747"/>
            <a:ext cx="8911687" cy="1280890"/>
          </a:xfrm>
        </p:spPr>
        <p:txBody>
          <a:bodyPr>
            <a:normAutofit/>
          </a:bodyPr>
          <a:lstStyle/>
          <a:p>
            <a:r>
              <a:rPr lang="en-US" b="1" dirty="0" smtClean="0">
                <a:latin typeface="Times New Roman" panose="02020603050405020304" pitchFamily="18" charset="0"/>
                <a:cs typeface="Times New Roman" panose="02020603050405020304" pitchFamily="18" charset="0"/>
              </a:rPr>
              <a:t>Limitations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400" dirty="0" smtClean="0">
                <a:latin typeface="Cambria" panose="02040503050406030204" pitchFamily="18" charset="0"/>
              </a:rPr>
              <a:t>Unable to detect Bengali language</a:t>
            </a:r>
            <a:r>
              <a:rPr lang="en-US" sz="2400" dirty="0">
                <a:latin typeface="Cambria" panose="02040503050406030204" pitchFamily="18" charset="0"/>
              </a:rPr>
              <a:t>.</a:t>
            </a:r>
          </a:p>
          <a:p>
            <a:r>
              <a:rPr lang="en-US" sz="2400" dirty="0">
                <a:latin typeface="Cambria" panose="02040503050406030204" pitchFamily="18" charset="0"/>
              </a:rPr>
              <a:t>Sometimes Google Tesseract’s performance is very poor.</a:t>
            </a:r>
          </a:p>
          <a:p>
            <a:r>
              <a:rPr lang="en-US" sz="2400" dirty="0">
                <a:latin typeface="Cambria" panose="02040503050406030204" pitchFamily="18" charset="0"/>
              </a:rPr>
              <a:t>Can select any one block at a time when detecting text instantly.</a:t>
            </a:r>
          </a:p>
          <a:p>
            <a:r>
              <a:rPr lang="en-US" sz="2400" dirty="0">
                <a:latin typeface="Cambria" panose="02040503050406030204" pitchFamily="18" charset="0"/>
              </a:rPr>
              <a:t>Doesn’t work for blur </a:t>
            </a:r>
            <a:r>
              <a:rPr lang="en-US" sz="2400" dirty="0" smtClean="0">
                <a:latin typeface="Cambria" panose="02040503050406030204" pitchFamily="18" charset="0"/>
              </a:rPr>
              <a:t>images.</a:t>
            </a:r>
            <a:endParaRPr lang="en-US" sz="2400" dirty="0">
              <a:latin typeface="Cambria" panose="02040503050406030204" pitchFamily="18" charset="0"/>
            </a:endParaRPr>
          </a:p>
        </p:txBody>
      </p:sp>
    </p:spTree>
    <p:extLst>
      <p:ext uri="{BB962C8B-B14F-4D97-AF65-F5344CB8AC3E}">
        <p14:creationId xmlns:p14="http://schemas.microsoft.com/office/powerpoint/2010/main" val="776526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tx1"/>
                </a:solidFill>
                <a:latin typeface="Times New Roman" panose="02020603050405020304" pitchFamily="18" charset="0"/>
                <a:cs typeface="Times New Roman" panose="02020603050405020304" pitchFamily="18" charset="0"/>
              </a:rPr>
              <a:t>Future plan about our Project</a:t>
            </a:r>
            <a:br>
              <a:rPr lang="en-US" b="1" dirty="0">
                <a:solidFill>
                  <a:schemeClr val="tx1"/>
                </a:solidFill>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p:txBody>
          <a:bodyPr>
            <a:normAutofit/>
          </a:bodyPr>
          <a:lstStyle/>
          <a:p>
            <a:r>
              <a:rPr lang="en-US" sz="2400" dirty="0">
                <a:latin typeface="Cambria" panose="02040503050406030204" pitchFamily="18" charset="0"/>
              </a:rPr>
              <a:t>We will  make sure that this app can detect Bengali in future. Currently we are working on this</a:t>
            </a:r>
            <a:r>
              <a:rPr lang="en-US" sz="2400" dirty="0" smtClean="0">
                <a:latin typeface="Cambria" panose="02040503050406030204" pitchFamily="18" charset="0"/>
              </a:rPr>
              <a:t>.</a:t>
            </a:r>
          </a:p>
          <a:p>
            <a:r>
              <a:rPr lang="en-US" sz="2400" dirty="0" smtClean="0">
                <a:latin typeface="Cambria" panose="02040503050406030204" pitchFamily="18" charset="0"/>
              </a:rPr>
              <a:t> </a:t>
            </a:r>
            <a:r>
              <a:rPr lang="en-US" sz="2400" dirty="0">
                <a:latin typeface="Cambria" panose="02040503050406030204" pitchFamily="18" charset="0"/>
              </a:rPr>
              <a:t>We are trying to </a:t>
            </a:r>
            <a:r>
              <a:rPr lang="en-US" sz="2400" dirty="0" smtClean="0">
                <a:latin typeface="Cambria" panose="02040503050406030204" pitchFamily="18" charset="0"/>
              </a:rPr>
              <a:t>increase the </a:t>
            </a:r>
            <a:r>
              <a:rPr lang="en-US" sz="2400" dirty="0">
                <a:latin typeface="Cambria" panose="02040503050406030204" pitchFamily="18" charset="0"/>
              </a:rPr>
              <a:t>accuracy of </a:t>
            </a:r>
            <a:r>
              <a:rPr lang="en-US" sz="2400" dirty="0" smtClean="0">
                <a:latin typeface="Cambria" panose="02040503050406030204" pitchFamily="18" charset="0"/>
              </a:rPr>
              <a:t>detecting text </a:t>
            </a:r>
            <a:r>
              <a:rPr lang="en-US" sz="2400" dirty="0">
                <a:latin typeface="Cambria" panose="02040503050406030204" pitchFamily="18" charset="0"/>
              </a:rPr>
              <a:t>more. </a:t>
            </a:r>
          </a:p>
          <a:p>
            <a:r>
              <a:rPr lang="en-US" sz="2400" dirty="0" smtClean="0">
                <a:latin typeface="Cambria" panose="02040503050406030204" pitchFamily="18" charset="0"/>
                <a:cs typeface="Times New Roman" panose="02020603050405020304" pitchFamily="18" charset="0"/>
              </a:rPr>
              <a:t>We are trying our best for releasing this app to Google Playstore.</a:t>
            </a:r>
            <a:endParaRPr lang="en-US" sz="24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060001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5618" y="662747"/>
            <a:ext cx="8911687" cy="1280890"/>
          </a:xfrm>
        </p:spPr>
        <p:txBody>
          <a:bodyPr>
            <a:normAutofit/>
          </a:bodyPr>
          <a:lstStyle/>
          <a:p>
            <a:r>
              <a:rPr lang="en-US" b="1" dirty="0">
                <a:solidFill>
                  <a:schemeClr val="tx1"/>
                </a:solidFill>
                <a:latin typeface="Times New Roman" panose="02020603050405020304" pitchFamily="18" charset="0"/>
                <a:cs typeface="Times New Roman" panose="02020603050405020304" pitchFamily="18" charset="0"/>
              </a:rPr>
              <a:t>Introduction to </a:t>
            </a:r>
            <a:r>
              <a:rPr lang="en-US" b="1" dirty="0" smtClean="0">
                <a:solidFill>
                  <a:schemeClr val="tx1"/>
                </a:solidFill>
                <a:latin typeface="Times New Roman" panose="02020603050405020304" pitchFamily="18" charset="0"/>
                <a:cs typeface="Times New Roman" panose="02020603050405020304" pitchFamily="18" charset="0"/>
              </a:rPr>
              <a:t>OCR Ultimate</a:t>
            </a:r>
            <a:r>
              <a:rPr lang="en-US" b="1" dirty="0">
                <a:solidFill>
                  <a:schemeClr val="tx1"/>
                </a:solidFill>
                <a:latin typeface="Times New Roman" panose="02020603050405020304" pitchFamily="18" charset="0"/>
                <a:cs typeface="Times New Roman" panose="02020603050405020304" pitchFamily="18" charset="0"/>
              </a:rPr>
              <a:t/>
            </a:r>
            <a:br>
              <a:rPr lang="en-US" b="1" dirty="0">
                <a:solidFill>
                  <a:schemeClr val="tx1"/>
                </a:solidFill>
                <a:latin typeface="Times New Roman" panose="02020603050405020304" pitchFamily="18" charset="0"/>
                <a:cs typeface="Times New Roman" panose="02020603050405020304" pitchFamily="18" charset="0"/>
              </a:rPr>
            </a:br>
            <a:endParaRPr lang="en-US" b="1" dirty="0"/>
          </a:p>
        </p:txBody>
      </p:sp>
      <p:sp>
        <p:nvSpPr>
          <p:cNvPr id="3" name="Content Placeholder 2"/>
          <p:cNvSpPr>
            <a:spLocks noGrp="1"/>
          </p:cNvSpPr>
          <p:nvPr>
            <p:ph idx="1"/>
          </p:nvPr>
        </p:nvSpPr>
        <p:spPr>
          <a:xfrm>
            <a:off x="3155883" y="2043448"/>
            <a:ext cx="7791159" cy="3777622"/>
          </a:xfrm>
        </p:spPr>
        <p:txBody>
          <a:bodyPr>
            <a:normAutofit/>
          </a:bodyPr>
          <a:lstStyle/>
          <a:p>
            <a:r>
              <a:rPr lang="en-US" sz="2400" dirty="0" smtClean="0">
                <a:latin typeface="Cambria" panose="02040503050406030204" pitchFamily="18" charset="0"/>
                <a:cs typeface="Times New Roman" panose="02020603050405020304" pitchFamily="18" charset="0"/>
              </a:rPr>
              <a:t>An android based  mobile application.</a:t>
            </a:r>
            <a:endParaRPr lang="en-US" sz="2400" dirty="0">
              <a:latin typeface="Cambria" panose="02040503050406030204" pitchFamily="18" charset="0"/>
              <a:cs typeface="Times New Roman" panose="02020603050405020304" pitchFamily="18" charset="0"/>
            </a:endParaRPr>
          </a:p>
          <a:p>
            <a:r>
              <a:rPr lang="en-US" sz="2400" dirty="0" smtClean="0">
                <a:latin typeface="Cambria" panose="02040503050406030204" pitchFamily="18" charset="0"/>
              </a:rPr>
              <a:t>An android application </a:t>
            </a:r>
            <a:r>
              <a:rPr lang="en-US" sz="2400" dirty="0">
                <a:latin typeface="Cambria" panose="02040503050406030204" pitchFamily="18" charset="0"/>
              </a:rPr>
              <a:t>which can show both real time and offline conversion of  any handwritten text or printed </a:t>
            </a:r>
            <a:r>
              <a:rPr lang="en-US" sz="2400" dirty="0" smtClean="0">
                <a:latin typeface="Cambria" panose="02040503050406030204" pitchFamily="18" charset="0"/>
              </a:rPr>
              <a:t>text. It needs no internet connection.</a:t>
            </a:r>
          </a:p>
          <a:p>
            <a:r>
              <a:rPr lang="en-US" sz="2400" dirty="0" smtClean="0">
                <a:latin typeface="Cambria" panose="02040503050406030204" pitchFamily="18" charset="0"/>
              </a:rPr>
              <a:t>Basically we are using </a:t>
            </a:r>
            <a:r>
              <a:rPr lang="en-US" sz="2400" b="1" dirty="0" smtClean="0">
                <a:latin typeface="Cambria" panose="02040503050406030204" pitchFamily="18" charset="0"/>
              </a:rPr>
              <a:t>Google</a:t>
            </a:r>
            <a:r>
              <a:rPr lang="en-US" sz="2400" dirty="0" smtClean="0">
                <a:latin typeface="Cambria" panose="02040503050406030204" pitchFamily="18" charset="0"/>
              </a:rPr>
              <a:t> </a:t>
            </a:r>
            <a:r>
              <a:rPr lang="en-US" sz="2400" b="1" dirty="0">
                <a:latin typeface="Cambria" panose="02040503050406030204" pitchFamily="18" charset="0"/>
              </a:rPr>
              <a:t>Vision API</a:t>
            </a:r>
            <a:r>
              <a:rPr lang="en-US" sz="2400" dirty="0">
                <a:latin typeface="Cambria" panose="02040503050406030204" pitchFamily="18" charset="0"/>
              </a:rPr>
              <a:t>, for detcting text real time and </a:t>
            </a:r>
            <a:r>
              <a:rPr lang="en-US" sz="2400" b="1" dirty="0">
                <a:latin typeface="Cambria" panose="02040503050406030204" pitchFamily="18" charset="0"/>
              </a:rPr>
              <a:t>OpenCV, </a:t>
            </a:r>
            <a:r>
              <a:rPr lang="en-US" sz="2400" dirty="0">
                <a:latin typeface="Cambria" panose="02040503050406030204" pitchFamily="18" charset="0"/>
              </a:rPr>
              <a:t>an open source image processing library before detecting text via </a:t>
            </a:r>
            <a:r>
              <a:rPr lang="en-US" sz="2400" b="1" dirty="0">
                <a:latin typeface="Cambria" panose="02040503050406030204" pitchFamily="18" charset="0"/>
              </a:rPr>
              <a:t>Tesseract. </a:t>
            </a:r>
            <a:r>
              <a:rPr lang="en-US" sz="2400" dirty="0">
                <a:latin typeface="Cambria" panose="02040503050406030204" pitchFamily="18" charset="0"/>
              </a:rPr>
              <a:t>It has improved the detecting quality of </a:t>
            </a:r>
            <a:r>
              <a:rPr lang="en-US" sz="2400" b="1" dirty="0">
                <a:latin typeface="Cambria" panose="02040503050406030204" pitchFamily="18" charset="0"/>
              </a:rPr>
              <a:t>Google Tesseract</a:t>
            </a:r>
            <a:r>
              <a:rPr lang="en-US" sz="2400" dirty="0">
                <a:latin typeface="Cambria" panose="02040503050406030204" pitchFamily="18" charset="0"/>
              </a:rPr>
              <a:t>.</a:t>
            </a:r>
            <a:endParaRPr lang="en-US" sz="2400"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890254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687" y="2665927"/>
            <a:ext cx="8387924" cy="1365159"/>
          </a:xfrm>
        </p:spPr>
        <p:txBody>
          <a:bodyPr/>
          <a:lstStyle/>
          <a:p>
            <a:r>
              <a:rPr lang="en-US" b="1" dirty="0" smtClean="0">
                <a:latin typeface="Times New Roman" panose="02020603050405020304" pitchFamily="18" charset="0"/>
                <a:cs typeface="Times New Roman" panose="02020603050405020304" pitchFamily="18" charset="0"/>
              </a:rPr>
              <a:t>                 </a:t>
            </a:r>
            <a:r>
              <a:rPr lang="en-US" b="1" dirty="0" smtClean="0">
                <a:latin typeface="Cambria" panose="02040503050406030204" pitchFamily="18" charset="0"/>
                <a:cs typeface="Times New Roman" panose="02020603050405020304" pitchFamily="18" charset="0"/>
              </a:rPr>
              <a:t>Thank </a:t>
            </a:r>
            <a:r>
              <a:rPr lang="en-US" b="1" dirty="0" smtClean="0">
                <a:effectLst>
                  <a:outerShdw blurRad="38100" dist="38100" dir="2700000" algn="tl">
                    <a:srgbClr val="000000">
                      <a:alpha val="43137"/>
                    </a:srgbClr>
                  </a:outerShdw>
                </a:effectLst>
                <a:latin typeface="Cambria" panose="02040503050406030204" pitchFamily="18" charset="0"/>
                <a:cs typeface="Times New Roman" panose="02020603050405020304" pitchFamily="18" charset="0"/>
              </a:rPr>
              <a:t>You</a:t>
            </a:r>
            <a:endParaRPr lang="en-US" b="1" dirty="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360124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4598" y="2833352"/>
            <a:ext cx="6757138" cy="2202286"/>
          </a:xfrm>
        </p:spPr>
        <p:txBody>
          <a:bodyPr>
            <a:normAutofit/>
          </a:bodyPr>
          <a:lstStyle/>
          <a:p>
            <a:r>
              <a:rPr lang="en-US" b="1" dirty="0" smtClean="0">
                <a:solidFill>
                  <a:schemeClr val="tx1"/>
                </a:solidFill>
                <a:latin typeface="Cambria" panose="02040503050406030204" pitchFamily="18" charset="0"/>
                <a:cs typeface="Times New Roman" panose="02020603050405020304" pitchFamily="18" charset="0"/>
              </a:rPr>
              <a:t>Why use OCR Ultimate?</a:t>
            </a:r>
            <a:endParaRPr lang="en-US" dirty="0">
              <a:latin typeface="Cambria" panose="02040503050406030204" pitchFamily="18" charset="0"/>
            </a:endParaRPr>
          </a:p>
        </p:txBody>
      </p:sp>
    </p:spTree>
    <p:extLst>
      <p:ext uri="{BB962C8B-B14F-4D97-AF65-F5344CB8AC3E}">
        <p14:creationId xmlns:p14="http://schemas.microsoft.com/office/powerpoint/2010/main" val="3369377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tx1"/>
                </a:solidFill>
                <a:latin typeface="Times New Roman" panose="02020603050405020304" pitchFamily="18" charset="0"/>
                <a:cs typeface="Times New Roman" panose="02020603050405020304" pitchFamily="18" charset="0"/>
              </a:rPr>
              <a:t/>
            </a:r>
            <a:br>
              <a:rPr lang="en-US" b="1" dirty="0">
                <a:solidFill>
                  <a:schemeClr val="tx1"/>
                </a:solidFill>
                <a:latin typeface="Times New Roman" panose="02020603050405020304" pitchFamily="18" charset="0"/>
                <a:cs typeface="Times New Roman" panose="02020603050405020304" pitchFamily="18" charset="0"/>
              </a:rPr>
            </a:br>
            <a:r>
              <a:rPr lang="en-US" b="1" dirty="0">
                <a:solidFill>
                  <a:schemeClr val="tx1"/>
                </a:solidFill>
                <a:latin typeface="Times New Roman" panose="02020603050405020304" pitchFamily="18" charset="0"/>
                <a:cs typeface="Times New Roman" panose="02020603050405020304" pitchFamily="18" charset="0"/>
              </a:rPr>
              <a:t/>
            </a:r>
            <a:br>
              <a:rPr lang="en-US" b="1" dirty="0">
                <a:solidFill>
                  <a:schemeClr val="tx1"/>
                </a:solidFill>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2592925" y="1264555"/>
            <a:ext cx="8911687" cy="4937941"/>
          </a:xfrm>
        </p:spPr>
        <p:txBody>
          <a:bodyPr>
            <a:normAutofit/>
          </a:bodyPr>
          <a:lstStyle/>
          <a:p>
            <a:endParaRPr lang="en-US" sz="2400" dirty="0" smtClean="0">
              <a:latin typeface="Times New Roman" panose="02020603050405020304" pitchFamily="18" charset="0"/>
              <a:cs typeface="Times New Roman" panose="02020603050405020304" pitchFamily="18" charset="0"/>
            </a:endParaRPr>
          </a:p>
          <a:p>
            <a:r>
              <a:rPr lang="en-US" sz="2400" dirty="0"/>
              <a:t> </a:t>
            </a:r>
            <a:r>
              <a:rPr lang="en-US" sz="2400" dirty="0">
                <a:latin typeface="Cambria" panose="02040503050406030204" pitchFamily="18" charset="0"/>
              </a:rPr>
              <a:t>There are many </a:t>
            </a:r>
            <a:r>
              <a:rPr lang="en-US" sz="2400" dirty="0" smtClean="0">
                <a:latin typeface="Cambria" panose="02040503050406030204" pitchFamily="18" charset="0"/>
              </a:rPr>
              <a:t>cases </a:t>
            </a:r>
            <a:r>
              <a:rPr lang="en-US" sz="2400" dirty="0">
                <a:latin typeface="Cambria" panose="02040503050406030204" pitchFamily="18" charset="0"/>
              </a:rPr>
              <a:t>such as converting an image into a machine readable text where the need of an OCR is felt. </a:t>
            </a:r>
            <a:r>
              <a:rPr lang="en-US" sz="2400" dirty="0" smtClean="0">
                <a:latin typeface="Cambria" panose="02040503050406030204" pitchFamily="18" charset="0"/>
              </a:rPr>
              <a:t>Though </a:t>
            </a:r>
            <a:r>
              <a:rPr lang="en-US" sz="2400" dirty="0">
                <a:latin typeface="Cambria" panose="02040503050406030204" pitchFamily="18" charset="0"/>
              </a:rPr>
              <a:t>OCR machine is very expensive and takes only scanned photos which further add to the cost, Google Drive gives you an option to do it for free. But what if you don’t have a data connection all the time?</a:t>
            </a:r>
          </a:p>
          <a:p>
            <a:r>
              <a:rPr lang="en-US" sz="2400" dirty="0">
                <a:latin typeface="Cambria" panose="02040503050406030204" pitchFamily="18" charset="0"/>
              </a:rPr>
              <a:t>Yes, OCR apps are there in the market but they do need some improvements. Either they are not accurate or require a data connection so that you can upload your images to their servers and they’ll convert it into a document. So today we have an app that is devoid of all these </a:t>
            </a:r>
            <a:r>
              <a:rPr lang="en-US" sz="2400" dirty="0" smtClean="0">
                <a:latin typeface="Cambria" panose="02040503050406030204" pitchFamily="18" charset="0"/>
              </a:rPr>
              <a:t>defects to some extent.</a:t>
            </a:r>
          </a:p>
        </p:txBody>
      </p:sp>
    </p:spTree>
    <p:extLst>
      <p:ext uri="{BB962C8B-B14F-4D97-AF65-F5344CB8AC3E}">
        <p14:creationId xmlns:p14="http://schemas.microsoft.com/office/powerpoint/2010/main" val="18022503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5499" y="1467119"/>
            <a:ext cx="8915400" cy="5318975"/>
          </a:xfrm>
        </p:spPr>
        <p:txBody>
          <a:bodyPr>
            <a:normAutofit/>
          </a:bodyPr>
          <a:lstStyle/>
          <a:p>
            <a:pPr marL="0" indent="0">
              <a:buNone/>
            </a:pPr>
            <a:endParaRPr lang="en-US" sz="2400" dirty="0" smtClean="0">
              <a:latin typeface="Cambria" panose="02040503050406030204" pitchFamily="18" charset="0"/>
            </a:endParaRPr>
          </a:p>
          <a:p>
            <a:pPr marL="0" indent="0">
              <a:buNone/>
            </a:pPr>
            <a:endParaRPr lang="en-US" sz="3600" b="1" dirty="0" smtClean="0">
              <a:solidFill>
                <a:schemeClr val="tx1"/>
              </a:solidFill>
              <a:latin typeface="Cambria" panose="02040503050406030204" pitchFamily="18" charset="0"/>
              <a:cs typeface="Times New Roman" panose="02020603050405020304" pitchFamily="18" charset="0"/>
            </a:endParaRPr>
          </a:p>
          <a:p>
            <a:pPr marL="0" indent="0">
              <a:buNone/>
            </a:pPr>
            <a:r>
              <a:rPr lang="en-US" sz="4000" b="1" dirty="0" smtClean="0">
                <a:solidFill>
                  <a:schemeClr val="tx1"/>
                </a:solidFill>
                <a:latin typeface="Cambria" panose="02040503050406030204" pitchFamily="18" charset="0"/>
                <a:cs typeface="Times New Roman" panose="02020603050405020304" pitchFamily="18" charset="0"/>
              </a:rPr>
              <a:t>About </a:t>
            </a:r>
            <a:r>
              <a:rPr lang="en-US" sz="4000" b="1" dirty="0">
                <a:solidFill>
                  <a:schemeClr val="tx1"/>
                </a:solidFill>
                <a:latin typeface="Cambria" panose="02040503050406030204" pitchFamily="18" charset="0"/>
                <a:cs typeface="Times New Roman" panose="02020603050405020304" pitchFamily="18" charset="0"/>
              </a:rPr>
              <a:t>our project</a:t>
            </a:r>
            <a:endParaRPr lang="en-US" sz="4000" b="1" dirty="0" smtClean="0">
              <a:latin typeface="Cambria" panose="02040503050406030204" pitchFamily="18" charset="0"/>
            </a:endParaRPr>
          </a:p>
        </p:txBody>
      </p:sp>
    </p:spTree>
    <p:extLst>
      <p:ext uri="{BB962C8B-B14F-4D97-AF65-F5344CB8AC3E}">
        <p14:creationId xmlns:p14="http://schemas.microsoft.com/office/powerpoint/2010/main" val="473436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anose="02020603050405020304" pitchFamily="18" charset="0"/>
                <a:cs typeface="Times New Roman" panose="02020603050405020304" pitchFamily="18" charset="0"/>
              </a:rPr>
              <a:t>Used </a:t>
            </a:r>
            <a:r>
              <a:rPr lang="en-US" b="1" dirty="0">
                <a:solidFill>
                  <a:schemeClr val="tx1"/>
                </a:solidFill>
                <a:latin typeface="Times New Roman" panose="02020603050405020304" pitchFamily="18" charset="0"/>
                <a:cs typeface="Times New Roman" panose="02020603050405020304" pitchFamily="18" charset="0"/>
              </a:rPr>
              <a:t>l</a:t>
            </a:r>
            <a:r>
              <a:rPr lang="en-US" b="1" dirty="0" smtClean="0">
                <a:solidFill>
                  <a:schemeClr val="tx1"/>
                </a:solidFill>
                <a:latin typeface="Times New Roman" panose="02020603050405020304" pitchFamily="18" charset="0"/>
                <a:cs typeface="Times New Roman" panose="02020603050405020304" pitchFamily="18" charset="0"/>
              </a:rPr>
              <a:t>ibraries for project</a:t>
            </a:r>
            <a:endParaRPr lang="en-US" dirty="0"/>
          </a:p>
        </p:txBody>
      </p:sp>
      <p:sp>
        <p:nvSpPr>
          <p:cNvPr id="3" name="Content Placeholder 2"/>
          <p:cNvSpPr>
            <a:spLocks noGrp="1"/>
          </p:cNvSpPr>
          <p:nvPr>
            <p:ph idx="1"/>
          </p:nvPr>
        </p:nvSpPr>
        <p:spPr>
          <a:xfrm>
            <a:off x="2589212" y="1905000"/>
            <a:ext cx="8915400" cy="4006222"/>
          </a:xfrm>
        </p:spPr>
        <p:txBody>
          <a:bodyPr>
            <a:normAutofit/>
          </a:bodyPr>
          <a:lstStyle/>
          <a:p>
            <a:endParaRPr lang="en-US" sz="2400" b="1" dirty="0" smtClean="0">
              <a:latin typeface="Cambria" panose="02040503050406030204" pitchFamily="18" charset="0"/>
              <a:cs typeface="Times New Roman" panose="02020603050405020304" pitchFamily="18" charset="0"/>
            </a:endParaRPr>
          </a:p>
          <a:p>
            <a:r>
              <a:rPr lang="en-US" sz="2400" b="1" dirty="0" smtClean="0">
                <a:latin typeface="Cambria" panose="02040503050406030204" pitchFamily="18" charset="0"/>
                <a:cs typeface="Times New Roman" panose="02020603050405020304" pitchFamily="18" charset="0"/>
              </a:rPr>
              <a:t>Google </a:t>
            </a:r>
            <a:r>
              <a:rPr lang="en-US" sz="2400" b="1" dirty="0" smtClean="0">
                <a:latin typeface="Cambria" panose="02040503050406030204" pitchFamily="18" charset="0"/>
                <a:cs typeface="Times New Roman" panose="02020603050405020304" pitchFamily="18" charset="0"/>
              </a:rPr>
              <a:t>Vision API </a:t>
            </a:r>
            <a:r>
              <a:rPr lang="en-US" sz="2000" dirty="0" smtClean="0">
                <a:latin typeface="Cambria" panose="02040503050406030204" pitchFamily="18" charset="0"/>
                <a:cs typeface="Times New Roman" panose="02020603050405020304" pitchFamily="18" charset="0"/>
              </a:rPr>
              <a:t>( An API for </a:t>
            </a:r>
            <a:r>
              <a:rPr lang="en-US" sz="2000" b="1" dirty="0" smtClean="0">
                <a:latin typeface="Cambria" panose="02040503050406030204" pitchFamily="18" charset="0"/>
                <a:cs typeface="Times New Roman" panose="02020603050405020304" pitchFamily="18" charset="0"/>
              </a:rPr>
              <a:t>Machine Learning </a:t>
            </a:r>
            <a:r>
              <a:rPr lang="en-US" sz="2000" dirty="0" smtClean="0">
                <a:latin typeface="Cambria" panose="02040503050406030204" pitchFamily="18" charset="0"/>
                <a:cs typeface="Times New Roman" panose="02020603050405020304" pitchFamily="18" charset="0"/>
              </a:rPr>
              <a:t>by Google)</a:t>
            </a:r>
            <a:endParaRPr lang="en-US" sz="2000" dirty="0" smtClean="0">
              <a:latin typeface="Cambria" panose="02040503050406030204" pitchFamily="18" charset="0"/>
              <a:cs typeface="Times New Roman" panose="02020603050405020304" pitchFamily="18" charset="0"/>
            </a:endParaRPr>
          </a:p>
          <a:p>
            <a:r>
              <a:rPr lang="en-US" sz="2400" b="1" dirty="0" smtClean="0">
                <a:latin typeface="Cambria" panose="02040503050406030204" pitchFamily="18" charset="0"/>
                <a:cs typeface="Times New Roman" panose="02020603050405020304" pitchFamily="18" charset="0"/>
              </a:rPr>
              <a:t>Google</a:t>
            </a:r>
            <a:r>
              <a:rPr lang="en-US" sz="2400" dirty="0" smtClean="0">
                <a:latin typeface="Cambria" panose="02040503050406030204" pitchFamily="18" charset="0"/>
                <a:cs typeface="Times New Roman" panose="02020603050405020304" pitchFamily="18" charset="0"/>
              </a:rPr>
              <a:t> </a:t>
            </a:r>
            <a:r>
              <a:rPr lang="en-US" sz="2400" b="1" dirty="0" smtClean="0">
                <a:latin typeface="Cambria" panose="02040503050406030204" pitchFamily="18" charset="0"/>
                <a:cs typeface="Times New Roman" panose="02020603050405020304" pitchFamily="18" charset="0"/>
              </a:rPr>
              <a:t>Tesseract</a:t>
            </a:r>
            <a:r>
              <a:rPr lang="en-US" sz="2400" dirty="0" smtClean="0">
                <a:latin typeface="Cambria" panose="02040503050406030204" pitchFamily="18" charset="0"/>
                <a:cs typeface="Times New Roman" panose="02020603050405020304" pitchFamily="18" charset="0"/>
              </a:rPr>
              <a:t> </a:t>
            </a:r>
            <a:r>
              <a:rPr lang="en-US" sz="2000" dirty="0" smtClean="0">
                <a:latin typeface="Cambria" panose="02040503050406030204" pitchFamily="18" charset="0"/>
                <a:cs typeface="Times New Roman" panose="02020603050405020304" pitchFamily="18" charset="0"/>
              </a:rPr>
              <a:t>(An </a:t>
            </a:r>
            <a:r>
              <a:rPr lang="en-US" sz="2000" b="1" dirty="0" smtClean="0">
                <a:latin typeface="Cambria" panose="02040503050406030204" pitchFamily="18" charset="0"/>
                <a:cs typeface="Times New Roman" panose="02020603050405020304" pitchFamily="18" charset="0"/>
              </a:rPr>
              <a:t>optical character recognization</a:t>
            </a:r>
            <a:r>
              <a:rPr lang="en-US" sz="2000" dirty="0" smtClean="0">
                <a:latin typeface="Cambria" panose="02040503050406030204" pitchFamily="18" charset="0"/>
                <a:cs typeface="Times New Roman" panose="02020603050405020304" pitchFamily="18" charset="0"/>
              </a:rPr>
              <a:t> library)</a:t>
            </a:r>
          </a:p>
          <a:p>
            <a:r>
              <a:rPr lang="en-US" sz="2400" b="1" dirty="0" err="1" smtClean="0">
                <a:latin typeface="Cambria" panose="02040503050406030204" pitchFamily="18" charset="0"/>
                <a:cs typeface="Times New Roman" panose="02020603050405020304" pitchFamily="18" charset="0"/>
              </a:rPr>
              <a:t>OpenCV</a:t>
            </a:r>
            <a:r>
              <a:rPr lang="en-US" sz="2400" dirty="0" smtClean="0">
                <a:latin typeface="Cambria" panose="02040503050406030204" pitchFamily="18" charset="0"/>
                <a:cs typeface="Times New Roman" panose="02020603050405020304" pitchFamily="18" charset="0"/>
              </a:rPr>
              <a:t> </a:t>
            </a:r>
            <a:r>
              <a:rPr lang="en-US" sz="2000" dirty="0" smtClean="0">
                <a:latin typeface="Cambria" panose="02040503050406030204" pitchFamily="18" charset="0"/>
                <a:cs typeface="Times New Roman" panose="02020603050405020304" pitchFamily="18" charset="0"/>
              </a:rPr>
              <a:t>(An </a:t>
            </a:r>
            <a:r>
              <a:rPr lang="en-US" sz="2000" b="1" dirty="0" smtClean="0">
                <a:latin typeface="Cambria" panose="02040503050406030204" pitchFamily="18" charset="0"/>
                <a:cs typeface="Times New Roman" panose="02020603050405020304" pitchFamily="18" charset="0"/>
              </a:rPr>
              <a:t>image processing </a:t>
            </a:r>
            <a:r>
              <a:rPr lang="en-US" sz="2000" dirty="0" smtClean="0">
                <a:latin typeface="Cambria" panose="02040503050406030204" pitchFamily="18" charset="0"/>
                <a:cs typeface="Times New Roman" panose="02020603050405020304" pitchFamily="18" charset="0"/>
              </a:rPr>
              <a:t>library)</a:t>
            </a:r>
          </a:p>
          <a:p>
            <a:pPr marL="0" indent="0">
              <a:buNone/>
            </a:pPr>
            <a:endParaRPr lang="en-US" sz="2400" dirty="0" smtClean="0">
              <a:latin typeface="Cambria" panose="02040503050406030204" pitchFamily="18" charset="0"/>
              <a:cs typeface="Times New Roman" panose="02020603050405020304" pitchFamily="18" charset="0"/>
            </a:endParaRPr>
          </a:p>
          <a:p>
            <a:pPr marL="0" indent="0">
              <a:buNone/>
            </a:pP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88552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66808"/>
          </a:xfrm>
        </p:spPr>
        <p:txBody>
          <a:bodyPr/>
          <a:lstStyle/>
          <a:p>
            <a:r>
              <a:rPr lang="en-US" b="1" u="sng" dirty="0">
                <a:latin typeface="Cambria" panose="02040503050406030204" pitchFamily="18" charset="0"/>
              </a:rPr>
              <a:t>What Is Google API</a:t>
            </a:r>
            <a:endParaRPr lang="en-US" dirty="0"/>
          </a:p>
        </p:txBody>
      </p:sp>
      <p:sp>
        <p:nvSpPr>
          <p:cNvPr id="3" name="Content Placeholder 2"/>
          <p:cNvSpPr>
            <a:spLocks noGrp="1"/>
          </p:cNvSpPr>
          <p:nvPr>
            <p:ph idx="1"/>
          </p:nvPr>
        </p:nvSpPr>
        <p:spPr>
          <a:xfrm>
            <a:off x="2589212" y="1506828"/>
            <a:ext cx="8915400" cy="4404394"/>
          </a:xfrm>
        </p:spPr>
        <p:txBody>
          <a:bodyPr>
            <a:normAutofit fontScale="92500"/>
          </a:bodyPr>
          <a:lstStyle/>
          <a:p>
            <a:r>
              <a:rPr lang="en-US" sz="2000" dirty="0">
                <a:latin typeface="Cambria" panose="02040503050406030204" pitchFamily="18" charset="0"/>
              </a:rPr>
              <a:t>Google Vision API is the product by Google , releasen on December,2015</a:t>
            </a:r>
            <a:r>
              <a:rPr lang="en-US" sz="2000" dirty="0" smtClean="0">
                <a:latin typeface="Cambria" panose="02040503050406030204" pitchFamily="18" charset="0"/>
              </a:rPr>
              <a:t>.</a:t>
            </a:r>
          </a:p>
          <a:p>
            <a:r>
              <a:rPr lang="en-US" sz="2000" dirty="0" smtClean="0">
                <a:latin typeface="Cambria" panose="02040503050406030204" pitchFamily="18" charset="0"/>
              </a:rPr>
              <a:t>It uses </a:t>
            </a:r>
            <a:r>
              <a:rPr lang="en-US" sz="2000" b="1" dirty="0" smtClean="0">
                <a:latin typeface="Cambria" panose="02040503050406030204" pitchFamily="18" charset="0"/>
              </a:rPr>
              <a:t>Machine Learning </a:t>
            </a:r>
            <a:r>
              <a:rPr lang="en-US" sz="2000" dirty="0" smtClean="0">
                <a:latin typeface="Cambria" panose="02040503050406030204" pitchFamily="18" charset="0"/>
              </a:rPr>
              <a:t>for Handwritten text detection  by matrix multiplication.</a:t>
            </a:r>
            <a:endParaRPr lang="en-US" sz="2000" dirty="0">
              <a:latin typeface="Cambria" panose="02040503050406030204" pitchFamily="18" charset="0"/>
            </a:endParaRPr>
          </a:p>
          <a:p>
            <a:r>
              <a:rPr lang="en-US" sz="2000" dirty="0">
                <a:latin typeface="Cambria" panose="02040503050406030204" pitchFamily="18" charset="0"/>
              </a:rPr>
              <a:t>It detects text such as- once detected, the recognizer then determines the actual text in each block and segments it into lines and words. The Text API detects text in Latin based languages (French, German, English, etc.), in real-time, on device.</a:t>
            </a:r>
          </a:p>
          <a:p>
            <a:r>
              <a:rPr lang="en-US" sz="2000" dirty="0">
                <a:latin typeface="Cambria" panose="02040503050406030204" pitchFamily="18" charset="0"/>
              </a:rPr>
              <a:t>The Text Recognizer segments text into blocks, lines, and words. Roughly speaking:</a:t>
            </a:r>
          </a:p>
          <a:p>
            <a:pPr lvl="0"/>
            <a:r>
              <a:rPr lang="en-US" sz="2000" dirty="0">
                <a:latin typeface="Cambria" panose="02040503050406030204" pitchFamily="18" charset="0"/>
              </a:rPr>
              <a:t>a </a:t>
            </a:r>
            <a:r>
              <a:rPr lang="en-US" sz="2000" b="1" dirty="0">
                <a:latin typeface="Cambria" panose="02040503050406030204" pitchFamily="18" charset="0"/>
              </a:rPr>
              <a:t>Block</a:t>
            </a:r>
            <a:r>
              <a:rPr lang="en-US" sz="2000" dirty="0">
                <a:latin typeface="Cambria" panose="02040503050406030204" pitchFamily="18" charset="0"/>
              </a:rPr>
              <a:t> is a contiguous set of text lines, such as a paragraph or column,</a:t>
            </a:r>
          </a:p>
          <a:p>
            <a:pPr lvl="0"/>
            <a:r>
              <a:rPr lang="en-US" sz="2000" dirty="0">
                <a:latin typeface="Cambria" panose="02040503050406030204" pitchFamily="18" charset="0"/>
              </a:rPr>
              <a:t>a </a:t>
            </a:r>
            <a:r>
              <a:rPr lang="en-US" sz="2000" b="1" dirty="0">
                <a:latin typeface="Cambria" panose="02040503050406030204" pitchFamily="18" charset="0"/>
              </a:rPr>
              <a:t>Line</a:t>
            </a:r>
            <a:r>
              <a:rPr lang="en-US" sz="2000" dirty="0">
                <a:latin typeface="Cambria" panose="02040503050406030204" pitchFamily="18" charset="0"/>
              </a:rPr>
              <a:t> is a contiguous set of words on the same vertical axis, and</a:t>
            </a:r>
          </a:p>
          <a:p>
            <a:pPr lvl="0"/>
            <a:r>
              <a:rPr lang="en-US" sz="2000" dirty="0">
                <a:latin typeface="Cambria" panose="02040503050406030204" pitchFamily="18" charset="0"/>
              </a:rPr>
              <a:t>a </a:t>
            </a:r>
            <a:r>
              <a:rPr lang="en-US" sz="2000" b="1" dirty="0">
                <a:latin typeface="Cambria" panose="02040503050406030204" pitchFamily="18" charset="0"/>
              </a:rPr>
              <a:t>Word</a:t>
            </a:r>
            <a:r>
              <a:rPr lang="en-US" sz="2000" dirty="0">
                <a:latin typeface="Cambria" panose="02040503050406030204" pitchFamily="18" charset="0"/>
              </a:rPr>
              <a:t> is a contiguous set of alphanumeric characters on the same vertical axis</a:t>
            </a:r>
            <a:r>
              <a:rPr lang="en-US" sz="2000" dirty="0" smtClean="0">
                <a:latin typeface="Cambria" panose="02040503050406030204" pitchFamily="18" charset="0"/>
              </a:rPr>
              <a:t>.</a:t>
            </a:r>
            <a:endParaRPr lang="en-US" sz="2000" dirty="0">
              <a:latin typeface="Cambria" panose="02040503050406030204" pitchFamily="18" charset="0"/>
            </a:endParaRPr>
          </a:p>
        </p:txBody>
      </p:sp>
    </p:spTree>
    <p:extLst>
      <p:ext uri="{BB962C8B-B14F-4D97-AF65-F5344CB8AC3E}">
        <p14:creationId xmlns:p14="http://schemas.microsoft.com/office/powerpoint/2010/main" val="3055022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31203"/>
          </a:xfrm>
        </p:spPr>
        <p:txBody>
          <a:bodyPr/>
          <a:lstStyle/>
          <a:p>
            <a:r>
              <a:rPr lang="en-US" b="1" dirty="0">
                <a:latin typeface="Cambria" panose="02040503050406030204" pitchFamily="18" charset="0"/>
              </a:rPr>
              <a:t>Google Vision API analyzing text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674254"/>
            <a:ext cx="8276843" cy="3979571"/>
          </a:xfrm>
          <a:prstGeom prst="rect">
            <a:avLst/>
          </a:prstGeom>
        </p:spPr>
      </p:pic>
    </p:spTree>
    <p:extLst>
      <p:ext uri="{BB962C8B-B14F-4D97-AF65-F5344CB8AC3E}">
        <p14:creationId xmlns:p14="http://schemas.microsoft.com/office/powerpoint/2010/main" val="357765048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615</TotalTime>
  <Words>944</Words>
  <Application>Microsoft Office PowerPoint</Application>
  <PresentationFormat>Widescreen</PresentationFormat>
  <Paragraphs>106</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Cambria</vt:lpstr>
      <vt:lpstr>Century</vt:lpstr>
      <vt:lpstr>Century Gothic</vt:lpstr>
      <vt:lpstr>Times New Roman</vt:lpstr>
      <vt:lpstr>Wingdings 3</vt:lpstr>
      <vt:lpstr>Wisp</vt:lpstr>
      <vt:lpstr>  Project : CSE 3200  Project Name : OCR Ultimate</vt:lpstr>
      <vt:lpstr>Contents</vt:lpstr>
      <vt:lpstr>Introduction to OCR Ultimate </vt:lpstr>
      <vt:lpstr>Why use OCR Ultimate?</vt:lpstr>
      <vt:lpstr>  </vt:lpstr>
      <vt:lpstr>PowerPoint Presentation</vt:lpstr>
      <vt:lpstr>Used libraries for project</vt:lpstr>
      <vt:lpstr>What Is Google API</vt:lpstr>
      <vt:lpstr>Google Vision API analyzing text</vt:lpstr>
      <vt:lpstr>What is Google Tesseract? </vt:lpstr>
      <vt:lpstr>What is OpenCV? </vt:lpstr>
      <vt:lpstr>Features of the app  </vt:lpstr>
      <vt:lpstr>Workflow of OCR Ultimate </vt:lpstr>
      <vt:lpstr>PowerPoint Presentation</vt:lpstr>
      <vt:lpstr>How the app works?</vt:lpstr>
      <vt:lpstr>Start Page</vt:lpstr>
      <vt:lpstr>Real Time “Detect text” button</vt:lpstr>
      <vt:lpstr>On clicking “Detect text” button &amp; switching ON the “Auto focus”  </vt:lpstr>
      <vt:lpstr>Text detection</vt:lpstr>
      <vt:lpstr>The result auto goes to clipboard when tapped on any block</vt:lpstr>
      <vt:lpstr>On clicking “Detect From Gallery” button</vt:lpstr>
      <vt:lpstr>Select image from the gallery</vt:lpstr>
      <vt:lpstr>Selected image</vt:lpstr>
      <vt:lpstr>Analyzing and processing the image </vt:lpstr>
      <vt:lpstr>Image processing steps</vt:lpstr>
      <vt:lpstr>The final result auto goes to the clipboard from where copy/edit can be done</vt:lpstr>
      <vt:lpstr>Application</vt:lpstr>
      <vt:lpstr>Limitations</vt:lpstr>
      <vt:lpstr>Future plan about our Project </vt:lpstr>
      <vt:lpstr>                 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:CSE 2100  Project Name : LAN Messenger</dc:title>
  <dc:creator>Pial</dc:creator>
  <cp:lastModifiedBy>Arunima</cp:lastModifiedBy>
  <cp:revision>138</cp:revision>
  <dcterms:created xsi:type="dcterms:W3CDTF">2014-10-15T17:50:26Z</dcterms:created>
  <dcterms:modified xsi:type="dcterms:W3CDTF">2017-01-16T10:10:13Z</dcterms:modified>
</cp:coreProperties>
</file>